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2"/>
  </p:handoutMasterIdLst>
  <p:sldIdLst>
    <p:sldId id="290" r:id="rId2"/>
    <p:sldId id="317" r:id="rId3"/>
    <p:sldId id="316" r:id="rId4"/>
    <p:sldId id="313" r:id="rId5"/>
    <p:sldId id="314" r:id="rId6"/>
    <p:sldId id="319" r:id="rId7"/>
    <p:sldId id="318" r:id="rId8"/>
    <p:sldId id="302" r:id="rId9"/>
    <p:sldId id="303" r:id="rId10"/>
    <p:sldId id="304" r:id="rId11"/>
  </p:sldIdLst>
  <p:sldSz cx="9144000" cy="5143500" type="screen16x9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orley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94690"/>
  </p:normalViewPr>
  <p:slideViewPr>
    <p:cSldViewPr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AD0FA37-FC45-BB49-82DE-C5FF55995C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1448B3-9F9F-D54C-BC62-F98B457EE0F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2B3CD46-6F51-304B-A42D-BF8B1DDE9A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761686F9-C121-E34A-92B1-77FC24F489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237EA10-D381-4046-87B1-A8CE91B6D7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2">
            <a:extLst>
              <a:ext uri="{FF2B5EF4-FFF2-40B4-BE49-F238E27FC236}">
                <a16:creationId xmlns:a16="http://schemas.microsoft.com/office/drawing/2014/main" id="{A79B782F-1CE9-B84E-BB27-2DD51B3DB4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10417" r="17969" b="7292"/>
          <a:stretch>
            <a:fillRect/>
          </a:stretch>
        </p:blipFill>
        <p:spPr bwMode="auto">
          <a:xfrm>
            <a:off x="152400" y="53975"/>
            <a:ext cx="1066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1">
            <a:extLst>
              <a:ext uri="{FF2B5EF4-FFF2-40B4-BE49-F238E27FC236}">
                <a16:creationId xmlns:a16="http://schemas.microsoft.com/office/drawing/2014/main" id="{647F8509-FC92-DD48-AC77-95204BB45D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1596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219200" y="1196579"/>
            <a:ext cx="7239000" cy="1777603"/>
          </a:xfrm>
        </p:spPr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97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96829"/>
            <a:ext cx="6934200" cy="97393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94">
            <a:extLst>
              <a:ext uri="{FF2B5EF4-FFF2-40B4-BE49-F238E27FC236}">
                <a16:creationId xmlns:a16="http://schemas.microsoft.com/office/drawing/2014/main" id="{CA7F1E01-C954-644C-8331-45C6490EF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4741863"/>
            <a:ext cx="19050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5">
            <a:extLst>
              <a:ext uri="{FF2B5EF4-FFF2-40B4-BE49-F238E27FC236}">
                <a16:creationId xmlns:a16="http://schemas.microsoft.com/office/drawing/2014/main" id="{45F87B51-A436-2C4F-BEC4-64BC628320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4741863"/>
            <a:ext cx="28956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6">
            <a:extLst>
              <a:ext uri="{FF2B5EF4-FFF2-40B4-BE49-F238E27FC236}">
                <a16:creationId xmlns:a16="http://schemas.microsoft.com/office/drawing/2014/main" id="{C0CCDBF6-E1A4-4945-9F7D-19125BF61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741863"/>
            <a:ext cx="1905000" cy="347662"/>
          </a:xfrm>
        </p:spPr>
        <p:txBody>
          <a:bodyPr/>
          <a:lstStyle>
            <a:lvl1pPr>
              <a:defRPr/>
            </a:lvl1pPr>
          </a:lstStyle>
          <a:p>
            <a:fld id="{927C39F5-8DCE-7C47-9CFB-4709465B70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6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1">
            <a:extLst>
              <a:ext uri="{FF2B5EF4-FFF2-40B4-BE49-F238E27FC236}">
                <a16:creationId xmlns:a16="http://schemas.microsoft.com/office/drawing/2014/main" id="{FD3992C4-FE1A-CB4D-BBAB-5E409788462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53CB3-1265-524D-A6F2-5C9BEED5C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966E9-184D-5D40-9EDD-59FB85439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89E68-A425-CB4C-A302-8DB8B96FD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4BBC0-C838-014C-B93A-F139B19E1D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67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1">
            <a:extLst>
              <a:ext uri="{FF2B5EF4-FFF2-40B4-BE49-F238E27FC236}">
                <a16:creationId xmlns:a16="http://schemas.microsoft.com/office/drawing/2014/main" id="{1D9C21EB-92AE-4944-8851-97F8DD82BB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3976" y="696516"/>
            <a:ext cx="2054225" cy="40005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1301" y="696516"/>
            <a:ext cx="6010275" cy="40005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0424C-41FF-E741-AE70-25DC4D1BA3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BAAE5-55CA-A743-801D-92A1F0A867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F75B1-6946-2140-BC6A-88DF253EC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E54EE-04DE-A24D-A2C1-0E85851A0E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89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1">
            <a:extLst>
              <a:ext uri="{FF2B5EF4-FFF2-40B4-BE49-F238E27FC236}">
                <a16:creationId xmlns:a16="http://schemas.microsoft.com/office/drawing/2014/main" id="{84D2AE5A-6A9F-CF40-AAC5-19C930914F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696516"/>
            <a:ext cx="7772400" cy="85725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7344"/>
            <a:ext cx="7772400" cy="308967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42517-21FA-8342-837A-D5CF05DC8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DC6A-6690-D241-A161-11ACBC6C1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FE5D0-7A6D-2944-A750-2C03C713E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B67ED-EEE8-C240-B8E1-9CBFCABBE8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50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1">
            <a:extLst>
              <a:ext uri="{FF2B5EF4-FFF2-40B4-BE49-F238E27FC236}">
                <a16:creationId xmlns:a16="http://schemas.microsoft.com/office/drawing/2014/main" id="{C8B079BA-8966-F44C-A6C5-1F28D13747A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CC038-C7BC-5E42-9446-0BC230768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7B137-711B-2B40-9D79-6B93A81816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09C11-F78D-FF41-AC8C-CCBBB1EDA1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6B23B-B7DE-4545-BE73-CAFC7EF14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05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1">
            <a:extLst>
              <a:ext uri="{FF2B5EF4-FFF2-40B4-BE49-F238E27FC236}">
                <a16:creationId xmlns:a16="http://schemas.microsoft.com/office/drawing/2014/main" id="{60A7C16F-32CE-B449-A89C-3479CC3D79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022B9-B8A2-5C4D-8C07-D1D3A6937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42F21-6C08-044B-9B2C-1FBB174523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C3E8B-C2BB-EB4B-A3F3-54ED4827BD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6ECC0-DD8C-474C-BE2B-98EC8D358C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77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1">
            <a:extLst>
              <a:ext uri="{FF2B5EF4-FFF2-40B4-BE49-F238E27FC236}">
                <a16:creationId xmlns:a16="http://schemas.microsoft.com/office/drawing/2014/main" id="{893DD205-49BF-154F-80BC-B0FCBD0BA69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7344"/>
            <a:ext cx="3810000" cy="30896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7344"/>
            <a:ext cx="3810000" cy="30896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id="{D4279F44-C9C4-B641-A37B-9C00E3CFA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BBE2C262-0BD7-2C4E-8BD2-3AB84898CA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D2EA1459-A7F5-0644-BCE4-E0076C5FE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F81EE-8E27-0C4A-9851-9FBFB69F1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4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61">
            <a:extLst>
              <a:ext uri="{FF2B5EF4-FFF2-40B4-BE49-F238E27FC236}">
                <a16:creationId xmlns:a16="http://schemas.microsoft.com/office/drawing/2014/main" id="{AEE0FB9C-93FD-474E-B8D1-D66B7CB4448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C6F90C4-42BF-3F44-8862-8637830BF0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02EB992-3EDD-974F-9143-4F57FDB6D8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01D59840-D7B1-3549-B3C1-5AA99E0EEF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7A160-CFFB-8E44-8CE1-6A422FF2DD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65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1">
            <a:extLst>
              <a:ext uri="{FF2B5EF4-FFF2-40B4-BE49-F238E27FC236}">
                <a16:creationId xmlns:a16="http://schemas.microsoft.com/office/drawing/2014/main" id="{58994877-DAF0-BD4A-BD2C-E777B40856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656959-DC7F-C34B-9E06-4D62C1B2E0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19508F-1FE5-D649-81D3-8C68747DE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9EA0E6-3BE4-0846-B450-E1C73E452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4E81D-9F89-D243-84AE-CA6CB3CD5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69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1">
            <a:extLst>
              <a:ext uri="{FF2B5EF4-FFF2-40B4-BE49-F238E27FC236}">
                <a16:creationId xmlns:a16="http://schemas.microsoft.com/office/drawing/2014/main" id="{7F4C9C8A-C4C8-D04C-BE74-4BD0E6EFE2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16F59E-7B98-6F47-87B1-88AA953E7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CC1320-88BF-D141-A4C9-206FC39B9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DCFE2B-7F4F-AB4D-BF35-B46CF7EC8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C7FD4-C3EA-9D42-B355-D26AB0B2C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76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1">
            <a:extLst>
              <a:ext uri="{FF2B5EF4-FFF2-40B4-BE49-F238E27FC236}">
                <a16:creationId xmlns:a16="http://schemas.microsoft.com/office/drawing/2014/main" id="{51EC24B3-2E29-E440-A166-263DF1F1D6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id="{BD86A362-EE49-034C-9614-B526166EA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A6B51A1F-D316-D344-8B5D-4F9235B68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43A60824-9FB9-E147-99FC-E69EF67BD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66A77-6DDB-A448-9067-4F24C9812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94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1">
            <a:extLst>
              <a:ext uri="{FF2B5EF4-FFF2-40B4-BE49-F238E27FC236}">
                <a16:creationId xmlns:a16="http://schemas.microsoft.com/office/drawing/2014/main" id="{5BBCA29A-72A7-4F47-9D44-98315DBE7DB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id="{97FA8326-9C8E-5C43-83F3-726DCA8563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40E4D15F-1473-D64D-A5B3-E454D642D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5DEBBB3B-048A-0943-9ACD-B0F188B7CF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36CE2-0097-AA42-B804-F6DDCC41CF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81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7BC4B7-4EDB-F04F-AA62-374753352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696913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4" rIns="91388" bIns="456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850E24E-F77A-C24D-9F7A-4C7229986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8138"/>
            <a:ext cx="77724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903429D7-AB57-084C-AF96-6CE99B9DDE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741863"/>
            <a:ext cx="19050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E466C79-0627-3041-949E-CA80C82CFC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41863"/>
            <a:ext cx="28956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imes New Roman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DCE6E81E-1D04-114C-B0EE-BE4B63475C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41863"/>
            <a:ext cx="19050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283084E-A659-C74C-80DD-F1239610A4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162">
            <a:extLst>
              <a:ext uri="{FF2B5EF4-FFF2-40B4-BE49-F238E27FC236}">
                <a16:creationId xmlns:a16="http://schemas.microsoft.com/office/drawing/2014/main" id="{F2E9DE59-A030-F84A-A7FD-0C668132E6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10417" r="17969" b="7292"/>
          <a:stretch>
            <a:fillRect/>
          </a:stretch>
        </p:blipFill>
        <p:spPr bwMode="auto">
          <a:xfrm>
            <a:off x="152400" y="53975"/>
            <a:ext cx="1066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61">
            <a:extLst>
              <a:ext uri="{FF2B5EF4-FFF2-40B4-BE49-F238E27FC236}">
                <a16:creationId xmlns:a16="http://schemas.microsoft.com/office/drawing/2014/main" id="{BFBAA868-93FF-7C43-ABED-0EB9D7EC77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95963" y="146050"/>
            <a:ext cx="3276600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41" tIns="34271" rIns="68541" bIns="3427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AU" sz="1725" b="1" dirty="0">
                <a:solidFill>
                  <a:srgbClr val="0000CC"/>
                </a:solidFill>
                <a:latin typeface="Tahoma" charset="0"/>
              </a:rPr>
              <a:t>Systematic Review Slide Set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omic Sans MS" pitchFamily="-65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omic Sans MS" pitchFamily="-65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omic Sans MS" pitchFamily="-65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omic Sans MS" pitchFamily="-65" charset="0"/>
          <a:ea typeface="MS PGothic" pitchFamily="34" charset="-128"/>
          <a:cs typeface="MS PGothic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925" i="1">
          <a:solidFill>
            <a:schemeClr val="tx1"/>
          </a:solidFill>
          <a:latin typeface="Comic Sans MS" pitchFamily="-65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925" i="1">
          <a:solidFill>
            <a:schemeClr val="tx1"/>
          </a:solidFill>
          <a:latin typeface="Comic Sans MS" pitchFamily="-65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925" i="1">
          <a:solidFill>
            <a:schemeClr val="tx1"/>
          </a:solidFill>
          <a:latin typeface="Comic Sans MS" pitchFamily="-65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925" i="1">
          <a:solidFill>
            <a:schemeClr val="tx1"/>
          </a:solidFill>
          <a:latin typeface="Comic Sans MS" pitchFamily="-65" charset="0"/>
        </a:defRPr>
      </a:lvl9pPr>
    </p:titleStyle>
    <p:bodyStyle>
      <a:lvl1pPr marL="258763" indent="-258763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3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5625" indent="-212725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3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60425" indent="-174625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3325" indent="-176213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6225" indent="-1762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7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9522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725">
          <a:solidFill>
            <a:schemeClr val="tx1"/>
          </a:solidFill>
          <a:latin typeface="+mn-lt"/>
          <a:ea typeface="ＭＳ Ｐゴシック" pitchFamily="-65" charset="-128"/>
        </a:defRPr>
      </a:lvl6pPr>
      <a:lvl7pPr marL="2232422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725">
          <a:solidFill>
            <a:schemeClr val="tx1"/>
          </a:solidFill>
          <a:latin typeface="+mn-lt"/>
          <a:ea typeface="ＭＳ Ｐゴシック" pitchFamily="-65" charset="-128"/>
        </a:defRPr>
      </a:lvl7pPr>
      <a:lvl8pPr marL="2575322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725">
          <a:solidFill>
            <a:schemeClr val="tx1"/>
          </a:solidFill>
          <a:latin typeface="+mn-lt"/>
          <a:ea typeface="ＭＳ Ｐゴシック" pitchFamily="-65" charset="-128"/>
        </a:defRPr>
      </a:lvl8pPr>
      <a:lvl9pPr marL="2918222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725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5A0750F9-E2BC-4747-BED0-894B839461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2800350"/>
            <a:ext cx="7491412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325" b="1" dirty="0"/>
              <a:t>Domain lead: </a:t>
            </a:r>
            <a:r>
              <a:rPr lang="en-AU" altLang="en-US" sz="2325" dirty="0"/>
              <a:t>Name and #COI</a:t>
            </a:r>
          </a:p>
          <a:p>
            <a:pPr eaLnBrk="1" hangingPunct="1">
              <a:defRPr/>
            </a:pPr>
            <a:r>
              <a:rPr lang="en-AU" altLang="en-US" sz="2325" b="1" dirty="0"/>
              <a:t>Content Experts: </a:t>
            </a:r>
            <a:r>
              <a:rPr lang="en-AU" altLang="en-US" sz="2325" dirty="0"/>
              <a:t>Names and #COI</a:t>
            </a:r>
          </a:p>
          <a:p>
            <a:pPr eaLnBrk="1" hangingPunct="1">
              <a:defRPr/>
            </a:pPr>
            <a:r>
              <a:rPr lang="en-AU" altLang="en-US" sz="2325" b="1" dirty="0"/>
              <a:t>Taskforce: </a:t>
            </a:r>
            <a:r>
              <a:rPr lang="en-AU" altLang="en-US" sz="2325" dirty="0"/>
              <a:t>Name 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45538A37-ABA5-9A4F-B1C5-CC6656B401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85900" y="1657350"/>
            <a:ext cx="6343650" cy="8572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AU" altLang="en-US" sz="2925" b="1" dirty="0"/>
              <a:t>Insert</a:t>
            </a:r>
            <a:r>
              <a:rPr lang="en-AU" altLang="en-US" sz="2925" b="1" i="1" dirty="0"/>
              <a:t> Short PICOST title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1916E947-7DE5-B84A-BCC8-CAE9E1EA7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411163"/>
            <a:ext cx="3613150" cy="147796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Total of 7 (no studies) to 15 slides (maximum) using standard format.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Total presentation time 15 mins.</a:t>
            </a:r>
            <a:b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Almost all information should be able to be cut and pasted from SR.</a:t>
            </a:r>
            <a:b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Please delete these text boxes when not needed anymore.</a:t>
            </a:r>
          </a:p>
        </p:txBody>
      </p:sp>
      <p:sp>
        <p:nvSpPr>
          <p:cNvPr id="15365" name="Text Box 7">
            <a:extLst>
              <a:ext uri="{FF2B5EF4-FFF2-40B4-BE49-F238E27FC236}">
                <a16:creationId xmlns:a16="http://schemas.microsoft.com/office/drawing/2014/main" id="{C5223155-7998-524A-9559-EB7758A1F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975100"/>
            <a:ext cx="2914650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slide. </a:t>
            </a:r>
            <a:b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Estimated presentation time 20 sec</a:t>
            </a:r>
            <a:endParaRPr lang="en-AU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2B72A245-6687-F94C-AD51-B5F83A5DB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1538" y="87313"/>
            <a:ext cx="4267200" cy="7239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25" b="1"/>
              <a:t>Knowledge Gaps </a:t>
            </a:r>
            <a:br>
              <a:rPr lang="en-US" altLang="en-US" sz="2625" b="1"/>
            </a:br>
            <a:r>
              <a:rPr lang="en-US" altLang="en-US" sz="2625" b="1"/>
              <a:t>(eg. ETT vs BVM)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F2FC8D49-188A-EC41-BE9D-C2F0A0351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14500"/>
            <a:ext cx="7448550" cy="3197225"/>
          </a:xfrm>
        </p:spPr>
        <p:txBody>
          <a:bodyPr/>
          <a:lstStyle/>
          <a:p>
            <a:pPr marL="259556" indent="-259556" eaLnBrk="1" hangingPunct="1">
              <a:defRPr/>
            </a:pPr>
            <a:r>
              <a:rPr lang="en-US" altLang="en-US" sz="2325" dirty="0"/>
              <a:t>Other specific PICOs that would be helpful </a:t>
            </a:r>
          </a:p>
          <a:p>
            <a:pPr marL="556022" lvl="1" indent="-213122" eaLnBrk="1" hangingPunct="1">
              <a:defRPr/>
            </a:pPr>
            <a:r>
              <a:rPr lang="en-US" altLang="en-US" sz="2325" dirty="0"/>
              <a:t>Relationship with training to ETT success</a:t>
            </a:r>
          </a:p>
          <a:p>
            <a:pPr marL="259556" indent="-259556" eaLnBrk="1" hangingPunct="1">
              <a:defRPr/>
            </a:pPr>
            <a:r>
              <a:rPr lang="en-US" altLang="en-US" sz="2325" dirty="0"/>
              <a:t>Specific research required</a:t>
            </a:r>
          </a:p>
          <a:p>
            <a:pPr marL="556022" lvl="1" indent="-213122" eaLnBrk="1" hangingPunct="1">
              <a:defRPr/>
            </a:pPr>
            <a:r>
              <a:rPr lang="en-US" altLang="en-US" sz="2325" dirty="0"/>
              <a:t> in-hospital airway studies</a:t>
            </a:r>
            <a:r>
              <a:rPr lang="en-US" altLang="en-US" sz="2325" dirty="0">
                <a:latin typeface="Times New Roman" panose="02020603050405020304" pitchFamily="18" charset="0"/>
              </a:rPr>
              <a:t>	</a:t>
            </a:r>
            <a:endParaRPr lang="en-US" altLang="en-US" sz="2325" dirty="0"/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3BFE6D49-9060-BA40-94DF-19287C442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4354513"/>
            <a:ext cx="2343150" cy="4619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 (one slide only). Estimated time &lt;30 sec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0CF26B7-4A27-0D42-8A83-F98ACDDFB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33338"/>
            <a:ext cx="2538412" cy="857250"/>
          </a:xfrm>
        </p:spPr>
        <p:txBody>
          <a:bodyPr/>
          <a:lstStyle/>
          <a:p>
            <a:pPr>
              <a:defRPr/>
            </a:pPr>
            <a:r>
              <a:rPr lang="en-US" altLang="en-US" sz="2625" b="1" dirty="0"/>
              <a:t>Process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D0766934-A710-E643-A80B-266C4836E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31888"/>
            <a:ext cx="6908800" cy="2909887"/>
          </a:xfrm>
        </p:spPr>
        <p:txBody>
          <a:bodyPr/>
          <a:lstStyle/>
          <a:p>
            <a:pPr marL="259556" indent="-259556">
              <a:lnSpc>
                <a:spcPct val="90000"/>
              </a:lnSpc>
              <a:defRPr/>
            </a:pPr>
            <a:r>
              <a:rPr lang="en-US" altLang="en-US" sz="2325" dirty="0"/>
              <a:t>Please state whether KSU (who?), ESR (who?) or Task Force based SR</a:t>
            </a:r>
          </a:p>
          <a:p>
            <a:pPr marL="259556" indent="-259556">
              <a:lnSpc>
                <a:spcPct val="90000"/>
              </a:lnSpc>
              <a:defRPr/>
            </a:pPr>
            <a:r>
              <a:rPr lang="en-US" altLang="en-US" sz="2325" dirty="0"/>
              <a:t>Was topic reviewed previously? Yes/No</a:t>
            </a:r>
          </a:p>
          <a:p>
            <a:pPr marL="556418" lvl="1" indent="-259556">
              <a:lnSpc>
                <a:spcPct val="90000"/>
              </a:lnSpc>
              <a:defRPr/>
            </a:pPr>
            <a:r>
              <a:rPr lang="en-US" altLang="en-US" sz="2325" dirty="0"/>
              <a:t>If yes, what year(s)</a:t>
            </a:r>
          </a:p>
          <a:p>
            <a:pPr marL="259556" indent="-259556">
              <a:lnSpc>
                <a:spcPct val="90000"/>
              </a:lnSpc>
              <a:defRPr/>
            </a:pPr>
            <a:r>
              <a:rPr lang="en-US" altLang="en-US" sz="2325" dirty="0"/>
              <a:t>Existing </a:t>
            </a:r>
            <a:r>
              <a:rPr lang="en-US" altLang="en-US" sz="2325" dirty="0" err="1"/>
              <a:t>CoSTR</a:t>
            </a:r>
            <a:r>
              <a:rPr lang="en-US" altLang="en-US" sz="2325" dirty="0"/>
              <a:t>: Yes/No Year</a:t>
            </a:r>
          </a:p>
        </p:txBody>
      </p:sp>
      <p:sp>
        <p:nvSpPr>
          <p:cNvPr id="16388" name="Text Box 8">
            <a:extLst>
              <a:ext uri="{FF2B5EF4-FFF2-40B4-BE49-F238E27FC236}">
                <a16:creationId xmlns:a16="http://schemas.microsoft.com/office/drawing/2014/main" id="{4646A5F4-8CB3-F940-8434-5198EBD89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4324350"/>
            <a:ext cx="3028950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slide. </a:t>
            </a:r>
            <a:b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Estimated time &lt;30 sec</a:t>
            </a:r>
            <a:endParaRPr lang="en-AU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9B89C435-66C2-1446-B4CE-8137E19E2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33338"/>
            <a:ext cx="2562225" cy="857250"/>
          </a:xfrm>
        </p:spPr>
        <p:txBody>
          <a:bodyPr/>
          <a:lstStyle/>
          <a:p>
            <a:pPr>
              <a:defRPr/>
            </a:pPr>
            <a:r>
              <a:rPr lang="en-US" altLang="en-US" sz="2925" b="1" dirty="0"/>
              <a:t>PICOST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B4DD88F-BC6A-A047-9B47-9C7E1AE8D9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92250"/>
            <a:ext cx="7018337" cy="3089275"/>
          </a:xfrm>
        </p:spPr>
        <p:txBody>
          <a:bodyPr/>
          <a:lstStyle/>
          <a:p>
            <a:r>
              <a:rPr lang="en-US" altLang="en-US" sz="2100" b="1"/>
              <a:t>Population</a:t>
            </a:r>
            <a:r>
              <a:rPr lang="en-US" altLang="en-US" sz="2100"/>
              <a:t>:</a:t>
            </a:r>
            <a:endParaRPr lang="en-AU" altLang="en-US" sz="2100"/>
          </a:p>
          <a:p>
            <a:r>
              <a:rPr lang="en-US" altLang="en-US" sz="2100" b="1"/>
              <a:t>Intervention</a:t>
            </a:r>
            <a:r>
              <a:rPr lang="en-US" altLang="en-US" sz="2100"/>
              <a:t>:</a:t>
            </a:r>
            <a:endParaRPr lang="en-AU" altLang="en-US" sz="2100"/>
          </a:p>
          <a:p>
            <a:r>
              <a:rPr lang="en-US" altLang="en-US" sz="2100" b="1"/>
              <a:t>Comparison</a:t>
            </a:r>
            <a:r>
              <a:rPr lang="en-US" altLang="en-US" sz="2100"/>
              <a:t>:</a:t>
            </a:r>
            <a:endParaRPr lang="en-AU" altLang="en-US" sz="2100"/>
          </a:p>
          <a:p>
            <a:r>
              <a:rPr lang="en-US" altLang="en-US" sz="2100" b="1"/>
              <a:t>Outcomes:</a:t>
            </a:r>
          </a:p>
          <a:p>
            <a:r>
              <a:rPr lang="en-US" altLang="en-US" sz="2100" b="1"/>
              <a:t>Study Design:</a:t>
            </a:r>
          </a:p>
          <a:p>
            <a:r>
              <a:rPr lang="en-US" altLang="en-US" sz="2100" b="1"/>
              <a:t>Timeframe:</a:t>
            </a:r>
            <a:endParaRPr lang="en-US" altLang="en-US" sz="2100"/>
          </a:p>
        </p:txBody>
      </p:sp>
      <p:sp>
        <p:nvSpPr>
          <p:cNvPr id="17412" name="Text Box 8">
            <a:extLst>
              <a:ext uri="{FF2B5EF4-FFF2-40B4-BE49-F238E27FC236}">
                <a16:creationId xmlns:a16="http://schemas.microsoft.com/office/drawing/2014/main" id="{560EF3B0-52CC-1042-8194-B973CE376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4624388"/>
            <a:ext cx="3028950" cy="4619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slide. Paste from PICOST.</a:t>
            </a:r>
            <a:b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Estimated time &lt;30 sec</a:t>
            </a:r>
            <a:endParaRPr lang="en-AU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1DFB429B-5AEA-4C4A-831A-69F93C5CE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1538" y="87313"/>
            <a:ext cx="4375150" cy="866775"/>
          </a:xfrm>
        </p:spPr>
        <p:txBody>
          <a:bodyPr/>
          <a:lstStyle/>
          <a:p>
            <a:pPr>
              <a:defRPr/>
            </a:pPr>
            <a:r>
              <a:rPr lang="en-AU" altLang="en-US" sz="2625" b="1"/>
              <a:t>Inclusion/Exclusion</a:t>
            </a:r>
            <a:br>
              <a:rPr lang="en-AU" altLang="en-US" sz="2625" b="1"/>
            </a:br>
            <a:r>
              <a:rPr lang="en-AU" altLang="en-US" sz="2625" b="1"/>
              <a:t>&amp; Articles Found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D6220D76-5E1B-0E49-B382-779CE68BC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60525"/>
            <a:ext cx="7262812" cy="2795588"/>
          </a:xfrm>
        </p:spPr>
        <p:txBody>
          <a:bodyPr/>
          <a:lstStyle/>
          <a:p>
            <a:pPr marL="259556" indent="-259556">
              <a:lnSpc>
                <a:spcPct val="90000"/>
              </a:lnSpc>
              <a:defRPr/>
            </a:pPr>
            <a:r>
              <a:rPr lang="en-AU" altLang="en-US" sz="2325" i="1" dirty="0"/>
              <a:t>List</a:t>
            </a:r>
            <a:r>
              <a:rPr lang="en-AU" altLang="en-US" sz="2325" dirty="0"/>
              <a:t> Inclusion/Exclusion Criteria including dates searched</a:t>
            </a:r>
          </a:p>
          <a:p>
            <a:pPr marL="259556" indent="-259556">
              <a:lnSpc>
                <a:spcPct val="90000"/>
              </a:lnSpc>
              <a:defRPr/>
            </a:pPr>
            <a:r>
              <a:rPr lang="en-AU" altLang="en-US" sz="2325" i="1" dirty="0"/>
              <a:t>Insert</a:t>
            </a:r>
            <a:r>
              <a:rPr lang="en-AU" altLang="en-US" sz="2325" dirty="0"/>
              <a:t> Number of Articles Found on Search</a:t>
            </a:r>
          </a:p>
          <a:p>
            <a:pPr marL="259556" indent="-259556">
              <a:lnSpc>
                <a:spcPct val="90000"/>
              </a:lnSpc>
              <a:defRPr/>
            </a:pPr>
            <a:r>
              <a:rPr lang="en-AU" altLang="en-US" sz="2325" i="1" dirty="0"/>
              <a:t>Insert</a:t>
            </a:r>
            <a:r>
              <a:rPr lang="en-AU" altLang="en-US" sz="2325" dirty="0"/>
              <a:t> Number of Articles Finally Evaluated</a:t>
            </a:r>
          </a:p>
          <a:p>
            <a:pPr marL="259556" indent="-259556">
              <a:lnSpc>
                <a:spcPct val="90000"/>
              </a:lnSpc>
              <a:defRPr/>
            </a:pPr>
            <a:endParaRPr lang="en-AU" altLang="en-US" sz="2325" dirty="0"/>
          </a:p>
        </p:txBody>
      </p:sp>
      <p:sp>
        <p:nvSpPr>
          <p:cNvPr id="18436" name="Text Box 8">
            <a:extLst>
              <a:ext uri="{FF2B5EF4-FFF2-40B4-BE49-F238E27FC236}">
                <a16:creationId xmlns:a16="http://schemas.microsoft.com/office/drawing/2014/main" id="{9EF91755-029B-3844-850C-7C5B9F3B8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088" y="4432300"/>
            <a:ext cx="3028950" cy="64611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slide. Paste (as picture or text) from SR.</a:t>
            </a:r>
            <a:b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Estimated time &lt;30 sec</a:t>
            </a:r>
            <a:endParaRPr lang="en-AU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4604F4E5-F165-7248-84ED-A09ED2B9C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3588" y="139700"/>
            <a:ext cx="5346700" cy="866775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925" b="1" i="1"/>
              <a:t> Risk of Bias in RCTS</a:t>
            </a:r>
            <a:endParaRPr lang="en-AU" altLang="en-US" sz="1725" b="1" i="1"/>
          </a:p>
        </p:txBody>
      </p:sp>
      <p:sp>
        <p:nvSpPr>
          <p:cNvPr id="19459" name="Text Box 46">
            <a:extLst>
              <a:ext uri="{FF2B5EF4-FFF2-40B4-BE49-F238E27FC236}">
                <a16:creationId xmlns:a16="http://schemas.microsoft.com/office/drawing/2014/main" id="{A783B019-82A9-A740-AF95-2C6E0E355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3113088"/>
            <a:ext cx="3143250" cy="129222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slide(s).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Paste summary of bias assessments here (estimated time 30 sec).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If no RCTs: state no RCTs identified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Paste from SR.</a:t>
            </a:r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9768B762-2295-304B-BC43-1225B8845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1104900"/>
            <a:ext cx="75088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B065C039-42E9-BE49-A37C-5A17AE7FB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3588" y="336823"/>
            <a:ext cx="5346700" cy="866775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925" b="1" i="1" dirty="0"/>
              <a:t> Risk of Bias in </a:t>
            </a:r>
            <a:r>
              <a:rPr lang="en-AU" altLang="en-US" sz="2925" b="1" i="1" dirty="0" err="1"/>
              <a:t>nonRCTS</a:t>
            </a:r>
            <a:endParaRPr lang="en-AU" altLang="en-US" sz="1725" b="1" i="1" dirty="0"/>
          </a:p>
        </p:txBody>
      </p:sp>
      <p:sp>
        <p:nvSpPr>
          <p:cNvPr id="20483" name="Text Box 46">
            <a:extLst>
              <a:ext uri="{FF2B5EF4-FFF2-40B4-BE49-F238E27FC236}">
                <a16:creationId xmlns:a16="http://schemas.microsoft.com/office/drawing/2014/main" id="{BFF5587E-0411-2442-A439-13A4D2588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3527425"/>
            <a:ext cx="3143250" cy="147637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slide(s).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Paste summary of bias assessments here (estimated time 30 sec).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If no nonRCTs included: state no nonRCTs included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Paste from SR.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2C1068BD-6232-BD47-AC09-9F736FB33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409700"/>
            <a:ext cx="7126288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722DB001-5136-9A4C-87E5-2109C5486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3588" y="195486"/>
            <a:ext cx="58293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925" b="1" i="1" dirty="0"/>
              <a:t>Evidence profile table(s)</a:t>
            </a:r>
          </a:p>
        </p:txBody>
      </p:sp>
      <p:pic>
        <p:nvPicPr>
          <p:cNvPr id="21507" name="Picture 1">
            <a:extLst>
              <a:ext uri="{FF2B5EF4-FFF2-40B4-BE49-F238E27FC236}">
                <a16:creationId xmlns:a16="http://schemas.microsoft.com/office/drawing/2014/main" id="{0CBC3F56-3196-214C-879B-72AEFC84B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63" y="889000"/>
            <a:ext cx="6432550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>
            <a:extLst>
              <a:ext uri="{FF2B5EF4-FFF2-40B4-BE49-F238E27FC236}">
                <a16:creationId xmlns:a16="http://schemas.microsoft.com/office/drawing/2014/main" id="{9480F3AC-EB03-E745-829E-89DC77A6E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81375"/>
            <a:ext cx="3143250" cy="1477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slide. Estimated time &lt;60 sec.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One of up to 3 (maximum) Evidence Profile slides (in standard format) for all outcomes designated as “critical”. </a:t>
            </a:r>
            <a:b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May refer to more than one question per slide if necessary. Could be pasted from word, gradepro.org or SR.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39A8DFB7-7496-2A4C-832E-B62905D58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4938" y="31750"/>
            <a:ext cx="6353175" cy="865188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625" b="1" dirty="0"/>
              <a:t>Proposed </a:t>
            </a:r>
            <a:br>
              <a:rPr lang="en-AU" altLang="en-US" sz="2625" b="1" dirty="0"/>
            </a:br>
            <a:r>
              <a:rPr lang="en-AU" altLang="en-US" sz="2625" b="1" dirty="0"/>
              <a:t>Consensus on Science statements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0F8D97EA-AB0A-944C-8805-DC2B58A02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57313"/>
            <a:ext cx="7132637" cy="3098800"/>
          </a:xfrm>
        </p:spPr>
        <p:txBody>
          <a:bodyPr/>
          <a:lstStyle/>
          <a:p>
            <a:pPr marL="259556" indent="-259556" eaLnBrk="1" hangingPunct="1">
              <a:buFontTx/>
              <a:buNone/>
              <a:defRPr/>
            </a:pPr>
            <a:r>
              <a:rPr lang="en-AU" altLang="en-US" sz="1725" b="1" i="1" dirty="0"/>
              <a:t>Insert Summary statement(s) from SR       </a:t>
            </a:r>
          </a:p>
          <a:p>
            <a:pPr marL="259556" indent="-259556" eaLnBrk="1" hangingPunct="1">
              <a:defRPr/>
            </a:pPr>
            <a:r>
              <a:rPr lang="en-AU" altLang="en-US" sz="1725" dirty="0"/>
              <a:t>For the important outcome of “survival to hospital discharge” we have identified moderate quality evidence (downgraded for indirectness) from two RCTs enrolling 421 patients showing no benefit (OR 0.81 95% CI 0.33 – 2.01). </a:t>
            </a:r>
          </a:p>
          <a:p>
            <a:pPr marL="259556" indent="-259556" eaLnBrk="1" hangingPunct="1">
              <a:defRPr/>
            </a:pPr>
            <a:r>
              <a:rPr lang="en-AU" altLang="en-US" sz="1725" dirty="0"/>
              <a:t>We did not identify any evidence to address the critical outcome of “neurologically intact survival”.</a:t>
            </a:r>
            <a:endParaRPr lang="en-AU" altLang="en-US" sz="1425" dirty="0"/>
          </a:p>
        </p:txBody>
      </p:sp>
      <p:sp>
        <p:nvSpPr>
          <p:cNvPr id="22532" name="Text Box 5">
            <a:extLst>
              <a:ext uri="{FF2B5EF4-FFF2-40B4-BE49-F238E27FC236}">
                <a16:creationId xmlns:a16="http://schemas.microsoft.com/office/drawing/2014/main" id="{5498E2F8-B9E3-3547-B2F6-F4F25EB2B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4030663"/>
            <a:ext cx="2457450" cy="8302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 (minimum of one slide). Estimated time &lt;60 sec. </a:t>
            </a: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Insert Summary statement(s) from SR.</a:t>
            </a:r>
            <a:endParaRPr lang="en-AU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787DE623-B05B-DC49-9304-2D287FB8A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1538" y="33338"/>
            <a:ext cx="51308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625" b="1"/>
              <a:t>Draft </a:t>
            </a:r>
            <a:br>
              <a:rPr lang="en-AU" altLang="en-US" sz="2625" b="1"/>
            </a:br>
            <a:r>
              <a:rPr lang="en-AU" altLang="en-US" sz="2625" b="1"/>
              <a:t>Treatment Recommendations</a:t>
            </a:r>
            <a:endParaRPr lang="en-AU" altLang="en-US" sz="2625"/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7A292021-616D-4B44-BB41-4AE2629AA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220788"/>
            <a:ext cx="7240588" cy="2857500"/>
          </a:xfrm>
        </p:spPr>
        <p:txBody>
          <a:bodyPr/>
          <a:lstStyle/>
          <a:p>
            <a:pPr marL="259556" indent="-259556" eaLnBrk="1" hangingPunct="1">
              <a:lnSpc>
                <a:spcPct val="90000"/>
              </a:lnSpc>
              <a:defRPr/>
            </a:pPr>
            <a:r>
              <a:rPr lang="en-US" altLang="en-US" sz="1725" b="1" i="1" dirty="0"/>
              <a:t>Insert draft Treatment Recommendations </a:t>
            </a:r>
          </a:p>
          <a:p>
            <a:pPr marL="259556" indent="-259556" eaLnBrk="1" hangingPunct="1">
              <a:lnSpc>
                <a:spcPct val="90000"/>
              </a:lnSpc>
              <a:defRPr/>
            </a:pPr>
            <a:r>
              <a:rPr lang="en-US" altLang="en-US" sz="1725" dirty="0"/>
              <a:t>(including direction, strength of evidence grade and quality of evidence): </a:t>
            </a:r>
            <a:r>
              <a:rPr lang="en-US" altLang="en-US" sz="1725" dirty="0" err="1"/>
              <a:t>eg</a:t>
            </a:r>
            <a:r>
              <a:rPr lang="en-US" altLang="en-US" sz="1725" dirty="0"/>
              <a:t>.</a:t>
            </a:r>
          </a:p>
          <a:p>
            <a:pPr marL="556022" lvl="1" indent="-213122" eaLnBrk="1" hangingPunct="1">
              <a:lnSpc>
                <a:spcPct val="90000"/>
              </a:lnSpc>
              <a:defRPr/>
            </a:pPr>
            <a:r>
              <a:rPr lang="en-US" altLang="en-US" sz="1725" dirty="0"/>
              <a:t>We recommend against X in comparison to Y for OHCA (strong recommendation, high quality of evidence). Values and preferences statement: In making this recommendation we place a higher value on not allocating resources to an ineffective intervention over any yet to be proven benefit for critical or important outcomes. </a:t>
            </a:r>
          </a:p>
          <a:p>
            <a:pPr marL="556022" lvl="1" indent="-213122" eaLnBrk="1" hangingPunct="1">
              <a:lnSpc>
                <a:spcPct val="90000"/>
              </a:lnSpc>
              <a:defRPr/>
            </a:pPr>
            <a:r>
              <a:rPr lang="en-US" altLang="en-US" sz="1725" dirty="0"/>
              <a:t>For weak recommendation would use the word “suggest” instead of “recommend”.</a:t>
            </a:r>
          </a:p>
          <a:p>
            <a:pPr marL="556022" lvl="1" indent="-213122" eaLnBrk="1" hangingPunct="1">
              <a:lnSpc>
                <a:spcPct val="90000"/>
              </a:lnSpc>
              <a:defRPr/>
            </a:pPr>
            <a:r>
              <a:rPr lang="en-US" altLang="en-US" sz="1800" dirty="0"/>
              <a:t>Recommendations can obviously be </a:t>
            </a:r>
            <a:r>
              <a:rPr lang="en-US" altLang="en-US" sz="1800" b="1" dirty="0"/>
              <a:t>for or against</a:t>
            </a:r>
            <a:r>
              <a:rPr lang="en-US" altLang="en-US" sz="1800" dirty="0"/>
              <a:t> </a:t>
            </a:r>
            <a:r>
              <a:rPr lang="en-US" altLang="en-US" sz="1800" b="1" dirty="0"/>
              <a:t>routine or specific use</a:t>
            </a:r>
            <a:r>
              <a:rPr lang="en-US" altLang="en-US" sz="1800" dirty="0"/>
              <a:t>.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DAD2E186-4600-D841-A367-AE5EAB9C8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758950"/>
            <a:ext cx="3143250" cy="9223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3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7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Essential slide (one or two slides only). Estimated time &lt;60 sec.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AU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Insert draft Treatment recommendations from SR team.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LCOR">
  <a:themeElements>
    <a:clrScheme name="ILCOR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ILCOR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ILCOR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COR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OR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OR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OR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COR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OR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14539</TotalTime>
  <Words>602</Words>
  <Application>Microsoft Office PowerPoint</Application>
  <PresentationFormat>On-screen Show (16:9)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Tahoma</vt:lpstr>
      <vt:lpstr>Times New Roman</vt:lpstr>
      <vt:lpstr>ILCOR</vt:lpstr>
      <vt:lpstr>Insert Short PICOST title</vt:lpstr>
      <vt:lpstr>Process</vt:lpstr>
      <vt:lpstr>PICOST</vt:lpstr>
      <vt:lpstr>Inclusion/Exclusion &amp; Articles Found</vt:lpstr>
      <vt:lpstr> Risk of Bias in RCTS</vt:lpstr>
      <vt:lpstr> Risk of Bias in nonRCTS</vt:lpstr>
      <vt:lpstr>Evidence profile table(s)</vt:lpstr>
      <vt:lpstr>Proposed  Consensus on Science statements</vt:lpstr>
      <vt:lpstr>Draft  Treatment Recommendations</vt:lpstr>
      <vt:lpstr>Knowledge Gaps  (eg. ETT vs BVM)</vt:lpstr>
    </vt:vector>
  </TitlesOfParts>
  <Company>AAP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Title</dc:title>
  <dc:creator>jturner</dc:creator>
  <cp:lastModifiedBy>laurie morrison</cp:lastModifiedBy>
  <cp:revision>117</cp:revision>
  <dcterms:created xsi:type="dcterms:W3CDTF">2003-10-17T15:31:45Z</dcterms:created>
  <dcterms:modified xsi:type="dcterms:W3CDTF">2022-02-14T21:54:28Z</dcterms:modified>
</cp:coreProperties>
</file>