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</p:sldMasterIdLst>
  <p:notesMasterIdLst>
    <p:notesMasterId r:id="rId20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</p:sldIdLst>
  <p:sldSz cx="9144000" cy="5143500" type="screen16x9"/>
  <p:notesSz cx="6858000" cy="91170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lqsnC2wjV7A3zwF4gAXD4+vVF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customschemas.google.com/relationships/presentationmetadata" Target="meta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3775"/>
            <a:ext cx="4572225" cy="3418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:notes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4213"/>
            <a:ext cx="6073775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:notes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4213"/>
            <a:ext cx="6073775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:notes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4213"/>
            <a:ext cx="6073775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4213"/>
            <a:ext cx="6073775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:notes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4213"/>
            <a:ext cx="6073775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6:notes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4213"/>
            <a:ext cx="6073775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7:notes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4213"/>
            <a:ext cx="6073775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ctrTitle"/>
          </p:nvPr>
        </p:nvSpPr>
        <p:spPr>
          <a:xfrm>
            <a:off x="1219200" y="1196579"/>
            <a:ext cx="7239000" cy="1777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i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ubTitle" idx="1"/>
          </p:nvPr>
        </p:nvSpPr>
        <p:spPr>
          <a:xfrm>
            <a:off x="1447800" y="3196829"/>
            <a:ext cx="6934200" cy="973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lv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dt" idx="10"/>
          </p:nvPr>
        </p:nvSpPr>
        <p:spPr>
          <a:xfrm>
            <a:off x="5334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ftr" idx="11"/>
          </p:nvPr>
        </p:nvSpPr>
        <p:spPr>
          <a:xfrm>
            <a:off x="32004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ldNum" idx="12"/>
          </p:nvPr>
        </p:nvSpPr>
        <p:spPr>
          <a:xfrm>
            <a:off x="68580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 rot="5400000">
            <a:off x="3027362" y="-733426"/>
            <a:ext cx="3089275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>
            <a:spLocks noGrp="1"/>
          </p:cNvSpPr>
          <p:nvPr>
            <p:ph type="title"/>
          </p:nvPr>
        </p:nvSpPr>
        <p:spPr>
          <a:xfrm rot="5400000">
            <a:off x="5430838" y="1669654"/>
            <a:ext cx="4000500" cy="205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9"/>
          <p:cNvSpPr txBox="1">
            <a:spLocks noGrp="1"/>
          </p:cNvSpPr>
          <p:nvPr>
            <p:ph type="body" idx="1"/>
          </p:nvPr>
        </p:nvSpPr>
        <p:spPr>
          <a:xfrm rot="5400000">
            <a:off x="1246189" y="-308371"/>
            <a:ext cx="4000500" cy="601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68" name="Google Shape;168;p29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9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9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>
            <a:spLocks noGrp="1"/>
          </p:cNvSpPr>
          <p:nvPr>
            <p:ph type="title"/>
          </p:nvPr>
        </p:nvSpPr>
        <p:spPr>
          <a:xfrm>
            <a:off x="241300" y="696516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1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1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1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1"/>
          </p:nvPr>
        </p:nvSpPr>
        <p:spPr>
          <a:xfrm>
            <a:off x="685800" y="1607344"/>
            <a:ext cx="3810000" cy="3089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  <a:defRPr sz="2100"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•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–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2"/>
          </p:nvPr>
        </p:nvSpPr>
        <p:spPr>
          <a:xfrm>
            <a:off x="4648200" y="1607344"/>
            <a:ext cx="3810000" cy="3089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  <a:defRPr sz="2100"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•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–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None/>
              <a:defRPr sz="1500"/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013"/>
              <a:buFont typeface="Tahoma"/>
              <a:buNone/>
              <a:defRPr sz="135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/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Tahoma"/>
              <a:buNone/>
              <a:defRPr sz="1050"/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Tahoma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•"/>
              <a:defRPr sz="1800"/>
            </a:lvl1pPr>
            <a:lvl2pPr marL="914400" lvl="1" indent="-300037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Tahoma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Tahoma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•"/>
              <a:defRPr sz="1800"/>
            </a:lvl1pPr>
            <a:lvl2pPr marL="914400" lvl="1" indent="-300037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Tahoma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Char char="•"/>
              <a:defRPr sz="2400"/>
            </a:lvl1pPr>
            <a:lvl2pPr marL="914400" lvl="1" indent="-328612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575"/>
              <a:buFont typeface="Tahoma"/>
              <a:buChar char="•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Tahoma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75"/>
              <a:buFont typeface="Tahoma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Tahoma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575"/>
              <a:buFont typeface="Tahoma"/>
              <a:buNone/>
              <a:defRPr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Tahoma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75"/>
              <a:buFont typeface="Tahoma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Tahoma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9pPr>
          </a:lstStyle>
          <a:p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8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8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dt" idx="10"/>
          </p:nvPr>
        </p:nvSpPr>
        <p:spPr>
          <a:xfrm>
            <a:off x="5334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ftr" idx="11"/>
          </p:nvPr>
        </p:nvSpPr>
        <p:spPr>
          <a:xfrm>
            <a:off x="32004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68580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143" name="Google Shape;143;p26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6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158" name="Google Shape;158;p28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8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61" name="Google Shape;161;p28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3" name="Google Shape;163;p28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173" name="Google Shape;173;p30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0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76" name="Google Shape;176;p30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7" name="Google Shape;177;p30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8" name="Google Shape;178;p30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9" name="Google Shape;179;p30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21" name="Google Shape;21;p10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2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41" name="Google Shape;41;p12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51" name="Google Shape;51;p14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4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66" name="Google Shape;66;p16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6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84" name="Google Shape;84;p18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2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/>
        </p:nvSpPr>
        <p:spPr>
          <a:xfrm>
            <a:off x="6626225" y="58737"/>
            <a:ext cx="24717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ScR</a:t>
            </a:r>
            <a:endParaRPr/>
          </a:p>
        </p:txBody>
      </p:sp>
      <p:pic>
        <p:nvPicPr>
          <p:cNvPr id="127" name="Google Shape;127;p24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4"/>
          <p:cNvSpPr txBox="1"/>
          <p:nvPr/>
        </p:nvSpPr>
        <p:spPr>
          <a:xfrm>
            <a:off x="6096000" y="53975"/>
            <a:ext cx="2933700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Scoping Review Slide Set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"/>
          <p:cNvSpPr txBox="1">
            <a:spLocks noGrp="1"/>
          </p:cNvSpPr>
          <p:nvPr>
            <p:ph type="subTitle" idx="1"/>
          </p:nvPr>
        </p:nvSpPr>
        <p:spPr>
          <a:xfrm>
            <a:off x="395287" y="2800350"/>
            <a:ext cx="7491412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r>
              <a:rPr lang="en-US" sz="23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TF team lead: 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Name and #COI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r>
              <a:rPr lang="en-US" sz="23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Content Experts: 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Names and #COI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r>
              <a:rPr lang="en-US" sz="23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Taskforce: 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Name </a:t>
            </a:r>
            <a:endParaRPr/>
          </a:p>
        </p:txBody>
      </p:sp>
      <p:sp>
        <p:nvSpPr>
          <p:cNvPr id="190" name="Google Shape;190;p1"/>
          <p:cNvSpPr txBox="1">
            <a:spLocks noGrp="1"/>
          </p:cNvSpPr>
          <p:nvPr>
            <p:ph type="ctrTitle"/>
          </p:nvPr>
        </p:nvSpPr>
        <p:spPr>
          <a:xfrm>
            <a:off x="1485900" y="1657350"/>
            <a:ext cx="63436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c Sans MS"/>
              <a:buNone/>
            </a:pPr>
            <a:r>
              <a:rPr lang="en-US" sz="29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Insert</a:t>
            </a:r>
            <a:r>
              <a:rPr lang="en-US" sz="2900" b="1" i="1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Short PICOST title</a:t>
            </a:r>
            <a:endParaRPr/>
          </a:p>
        </p:txBody>
      </p:sp>
      <p:sp>
        <p:nvSpPr>
          <p:cNvPr id="191" name="Google Shape;191;p1"/>
          <p:cNvSpPr txBox="1"/>
          <p:nvPr/>
        </p:nvSpPr>
        <p:spPr>
          <a:xfrm>
            <a:off x="2519362" y="411162"/>
            <a:ext cx="3613150" cy="147796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of 6 (no studies) to 10 slides (maximum) using standard format.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presentation time 10 mins.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Almost all information should be able to be cut and pasted from ScR.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delete these text boxes when not needed anymore.</a:t>
            </a:r>
            <a:endParaRPr/>
          </a:p>
        </p:txBody>
      </p:sp>
      <p:sp>
        <p:nvSpPr>
          <p:cNvPr id="192" name="Google Shape;192;p1"/>
          <p:cNvSpPr txBox="1"/>
          <p:nvPr/>
        </p:nvSpPr>
        <p:spPr>
          <a:xfrm>
            <a:off x="4787900" y="3975100"/>
            <a:ext cx="2914650" cy="46196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slide. 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presentation time 20 sec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"/>
          <p:cNvSpPr txBox="1">
            <a:spLocks noGrp="1"/>
          </p:cNvSpPr>
          <p:nvPr>
            <p:ph type="title"/>
          </p:nvPr>
        </p:nvSpPr>
        <p:spPr>
          <a:xfrm>
            <a:off x="2195512" y="33337"/>
            <a:ext cx="361791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None/>
            </a:pPr>
            <a:r>
              <a:rPr lang="en-US" sz="26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Scoping Review</a:t>
            </a:r>
            <a:endParaRPr dirty="0"/>
          </a:p>
        </p:txBody>
      </p:sp>
      <p:sp>
        <p:nvSpPr>
          <p:cNvPr id="198" name="Google Shape;198;p2"/>
          <p:cNvSpPr txBox="1">
            <a:spLocks noGrp="1"/>
          </p:cNvSpPr>
          <p:nvPr>
            <p:ph type="body" idx="1"/>
          </p:nvPr>
        </p:nvSpPr>
        <p:spPr>
          <a:xfrm>
            <a:off x="395287" y="1203325"/>
            <a:ext cx="6981825" cy="283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lvl="0" indent="-25876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Was topic reviewed in previous years? Yes/No</a:t>
            </a:r>
            <a:endParaRPr/>
          </a:p>
          <a:p>
            <a:pPr marL="258761" lvl="0" indent="-25876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year(s)</a:t>
            </a:r>
            <a:endParaRPr/>
          </a:p>
          <a:p>
            <a:pPr marL="258761" lvl="0" indent="-25876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Existing CoSTR: Yes/No Year</a:t>
            </a:r>
            <a:endParaRPr/>
          </a:p>
        </p:txBody>
      </p:sp>
      <p:sp>
        <p:nvSpPr>
          <p:cNvPr id="199" name="Google Shape;199;p2"/>
          <p:cNvSpPr txBox="1"/>
          <p:nvPr/>
        </p:nvSpPr>
        <p:spPr>
          <a:xfrm>
            <a:off x="4841875" y="4324350"/>
            <a:ext cx="3028950" cy="46196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slide. 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time &lt;30 sec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"/>
          <p:cNvSpPr txBox="1">
            <a:spLocks noGrp="1"/>
          </p:cNvSpPr>
          <p:nvPr>
            <p:ph type="title"/>
          </p:nvPr>
        </p:nvSpPr>
        <p:spPr>
          <a:xfrm>
            <a:off x="2171700" y="33337"/>
            <a:ext cx="312102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c Sans MS"/>
              <a:buNone/>
            </a:pPr>
            <a:r>
              <a:rPr lang="en-US" sz="29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PICOST</a:t>
            </a:r>
            <a:endParaRPr dirty="0"/>
          </a:p>
        </p:txBody>
      </p:sp>
      <p:sp>
        <p:nvSpPr>
          <p:cNvPr id="205" name="Google Shape;205;p3"/>
          <p:cNvSpPr txBox="1">
            <a:spLocks noGrp="1"/>
          </p:cNvSpPr>
          <p:nvPr>
            <p:ph type="body" idx="1"/>
          </p:nvPr>
        </p:nvSpPr>
        <p:spPr>
          <a:xfrm>
            <a:off x="395287" y="1492250"/>
            <a:ext cx="7091362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marR="0" lvl="0" indent="-258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Population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marL="258761" marR="0" lvl="0" indent="-25876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Intervention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marL="258761" marR="0" lvl="0" indent="-25876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Comparison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marL="258761" marR="0" lvl="0" indent="-25876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Outcomes:</a:t>
            </a:r>
            <a:endParaRPr/>
          </a:p>
          <a:p>
            <a:pPr marL="258761" marR="0" lvl="0" indent="-25876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Study Design:</a:t>
            </a:r>
            <a:endParaRPr/>
          </a:p>
          <a:p>
            <a:pPr marL="258761" marR="0" lvl="0" indent="-258761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Timeframe:</a:t>
            </a:r>
            <a:endParaRPr/>
          </a:p>
        </p:txBody>
      </p:sp>
      <p:sp>
        <p:nvSpPr>
          <p:cNvPr id="206" name="Google Shape;206;p3"/>
          <p:cNvSpPr txBox="1"/>
          <p:nvPr/>
        </p:nvSpPr>
        <p:spPr>
          <a:xfrm>
            <a:off x="4733925" y="4624387"/>
            <a:ext cx="3028950" cy="46196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slide. Paste from PICOST.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time &lt;30 sec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"/>
          <p:cNvSpPr txBox="1">
            <a:spLocks noGrp="1"/>
          </p:cNvSpPr>
          <p:nvPr>
            <p:ph type="title"/>
          </p:nvPr>
        </p:nvSpPr>
        <p:spPr>
          <a:xfrm>
            <a:off x="2141537" y="87312"/>
            <a:ext cx="4375150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None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Inclusion/Exclusion</a:t>
            </a:r>
            <a:b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&amp; Articles Found</a:t>
            </a:r>
            <a:endParaRPr/>
          </a:p>
        </p:txBody>
      </p:sp>
      <p:sp>
        <p:nvSpPr>
          <p:cNvPr id="212" name="Google Shape;212;p4"/>
          <p:cNvSpPr txBox="1">
            <a:spLocks noGrp="1"/>
          </p:cNvSpPr>
          <p:nvPr>
            <p:ph type="body" idx="1"/>
          </p:nvPr>
        </p:nvSpPr>
        <p:spPr>
          <a:xfrm>
            <a:off x="395287" y="1660525"/>
            <a:ext cx="7262812" cy="2795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lvl="0" indent="-25876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1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List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Inclusion/Exclusion Criteria including dates searched</a:t>
            </a:r>
            <a:endParaRPr/>
          </a:p>
          <a:p>
            <a:pPr marL="258762" lvl="0" indent="-258762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1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Insert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Number of Articles Found on </a:t>
            </a:r>
            <a:r>
              <a:rPr lang="en-US"/>
              <a:t>Classic 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Search</a:t>
            </a: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58762" lvl="0" indent="-258762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SzPts val="1800"/>
              <a:buChar char="•"/>
            </a:pPr>
            <a:r>
              <a:rPr lang="en-US" i="1"/>
              <a:t>Insert</a:t>
            </a:r>
            <a:r>
              <a:rPr lang="en-US"/>
              <a:t> Number of Articles Found on Grey Lit Search</a:t>
            </a:r>
            <a:endParaRPr/>
          </a:p>
          <a:p>
            <a:pPr marL="258761" lvl="0" indent="-25876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1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Insert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Number of Articles Finally Evaluated</a:t>
            </a:r>
            <a:endParaRPr/>
          </a:p>
          <a:p>
            <a:pPr marL="258763" lvl="0" indent="-112713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3" name="Google Shape;213;p4"/>
          <p:cNvSpPr txBox="1"/>
          <p:nvPr/>
        </p:nvSpPr>
        <p:spPr>
          <a:xfrm>
            <a:off x="4891087" y="4432300"/>
            <a:ext cx="3028950" cy="64611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slide. Paste (as picture or text) from SR.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time &lt;30 sec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"/>
          <p:cNvSpPr txBox="1">
            <a:spLocks noGrp="1"/>
          </p:cNvSpPr>
          <p:nvPr>
            <p:ph type="title"/>
          </p:nvPr>
        </p:nvSpPr>
        <p:spPr>
          <a:xfrm>
            <a:off x="2087562" y="87312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c Sans MS"/>
              <a:buNone/>
            </a:pPr>
            <a:r>
              <a:rPr lang="en-US" sz="29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Narrative summary</a:t>
            </a:r>
            <a:endParaRPr/>
          </a:p>
        </p:txBody>
      </p:sp>
      <p:sp>
        <p:nvSpPr>
          <p:cNvPr id="219" name="Google Shape;219;p5"/>
          <p:cNvSpPr txBox="1">
            <a:spLocks noGrp="1"/>
          </p:cNvSpPr>
          <p:nvPr>
            <p:ph type="body" idx="1"/>
          </p:nvPr>
        </p:nvSpPr>
        <p:spPr>
          <a:xfrm>
            <a:off x="468312" y="1608137"/>
            <a:ext cx="7989887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marR="0" lvl="0" indent="-258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Please insert narrative summary of findings here. May include tables if useful.</a:t>
            </a:r>
            <a:endParaRPr/>
          </a:p>
        </p:txBody>
      </p:sp>
      <p:sp>
        <p:nvSpPr>
          <p:cNvPr id="220" name="Google Shape;220;p5"/>
          <p:cNvSpPr txBox="1"/>
          <p:nvPr/>
        </p:nvSpPr>
        <p:spPr>
          <a:xfrm>
            <a:off x="4891087" y="4432300"/>
            <a:ext cx="3028950" cy="64611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 (minimum of one slide). Paste (as picture or text) from ScR.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time &lt;30 sec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6"/>
          <p:cNvSpPr txBox="1">
            <a:spLocks noGrp="1"/>
          </p:cNvSpPr>
          <p:nvPr>
            <p:ph type="title"/>
          </p:nvPr>
        </p:nvSpPr>
        <p:spPr>
          <a:xfrm>
            <a:off x="2195512" y="141287"/>
            <a:ext cx="5562600" cy="86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None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Outcome of scoping review</a:t>
            </a:r>
            <a:endParaRPr/>
          </a:p>
        </p:txBody>
      </p:sp>
      <p:sp>
        <p:nvSpPr>
          <p:cNvPr id="226" name="Google Shape;226;p6"/>
          <p:cNvSpPr txBox="1">
            <a:spLocks noGrp="1"/>
          </p:cNvSpPr>
          <p:nvPr>
            <p:ph type="body" idx="1"/>
          </p:nvPr>
        </p:nvSpPr>
        <p:spPr>
          <a:xfrm>
            <a:off x="468312" y="1357312"/>
            <a:ext cx="7132637" cy="30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lvl="0" indent="-258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Escalated PICOST to SR (state what type and which PICOST): Yes/No</a:t>
            </a:r>
            <a:endParaRPr/>
          </a:p>
          <a:p>
            <a:pPr marL="258761" lvl="0" indent="-258761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Potential Impact on CoS or TR: 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275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 existing CoSTR 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275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existing CoSTR: no effect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275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existing CoSTR: await SR</a:t>
            </a:r>
            <a:endParaRPr/>
          </a:p>
        </p:txBody>
      </p:sp>
      <p:sp>
        <p:nvSpPr>
          <p:cNvPr id="227" name="Google Shape;227;p6"/>
          <p:cNvSpPr txBox="1"/>
          <p:nvPr/>
        </p:nvSpPr>
        <p:spPr>
          <a:xfrm>
            <a:off x="5275262" y="4030662"/>
            <a:ext cx="2457450" cy="64611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 (minimum of one slide). Estimated time &lt;60 sec.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7"/>
          <p:cNvSpPr txBox="1">
            <a:spLocks noGrp="1"/>
          </p:cNvSpPr>
          <p:nvPr>
            <p:ph type="title"/>
          </p:nvPr>
        </p:nvSpPr>
        <p:spPr>
          <a:xfrm>
            <a:off x="1331912" y="87312"/>
            <a:ext cx="5076825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None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Knowledge Gaps  </a:t>
            </a:r>
            <a:b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(eg. ETT vs BVM)</a:t>
            </a:r>
            <a:endParaRPr/>
          </a:p>
        </p:txBody>
      </p:sp>
      <p:sp>
        <p:nvSpPr>
          <p:cNvPr id="233" name="Google Shape;233;p7"/>
          <p:cNvSpPr txBox="1">
            <a:spLocks noGrp="1"/>
          </p:cNvSpPr>
          <p:nvPr>
            <p:ph type="body" idx="1"/>
          </p:nvPr>
        </p:nvSpPr>
        <p:spPr>
          <a:xfrm>
            <a:off x="468312" y="1714500"/>
            <a:ext cx="7304087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lvl="0" indent="-258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Other specific PICOSTs that would be helpful 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Relationship with training to ETT success</a:t>
            </a:r>
            <a:endParaRPr/>
          </a:p>
          <a:p>
            <a:pPr marL="258761" lvl="0" indent="-258761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Specific research required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in-hospital airway studies 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  <p:sp>
        <p:nvSpPr>
          <p:cNvPr id="234" name="Google Shape;234;p7"/>
          <p:cNvSpPr txBox="1"/>
          <p:nvPr/>
        </p:nvSpPr>
        <p:spPr>
          <a:xfrm>
            <a:off x="5437187" y="4354512"/>
            <a:ext cx="2343150" cy="46196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 (one slide only). Estimated time &lt;30 sec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333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Arial</vt:lpstr>
      <vt:lpstr>Comic Sans MS</vt:lpstr>
      <vt:lpstr>Tahoma</vt:lpstr>
      <vt:lpstr>Times New Roman</vt:lpstr>
      <vt:lpstr>1_ILCOR</vt:lpstr>
      <vt:lpstr>2_ILCOR</vt:lpstr>
      <vt:lpstr>ILCOR</vt:lpstr>
      <vt:lpstr>3_ILCOR</vt:lpstr>
      <vt:lpstr>4_ILCOR</vt:lpstr>
      <vt:lpstr>5_ILCOR</vt:lpstr>
      <vt:lpstr>6_ILCOR</vt:lpstr>
      <vt:lpstr>7_ILCOR</vt:lpstr>
      <vt:lpstr>8_ILCOR</vt:lpstr>
      <vt:lpstr>9_ILCOR</vt:lpstr>
      <vt:lpstr>10_ILCOR</vt:lpstr>
      <vt:lpstr>11_ILCOR</vt:lpstr>
      <vt:lpstr>Insert Short PICOST title</vt:lpstr>
      <vt:lpstr>Scoping Review</vt:lpstr>
      <vt:lpstr>PICOST</vt:lpstr>
      <vt:lpstr>Inclusion/Exclusion &amp; Articles Found</vt:lpstr>
      <vt:lpstr>Narrative summary</vt:lpstr>
      <vt:lpstr>Outcome of scoping review</vt:lpstr>
      <vt:lpstr>Knowledge Gaps   (eg. ETT vs BVM)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Short PICOST title</dc:title>
  <dc:creator>jturner</dc:creator>
  <cp:lastModifiedBy>laurie morrison</cp:lastModifiedBy>
  <cp:revision>2</cp:revision>
  <dcterms:created xsi:type="dcterms:W3CDTF">2003-10-17T15:31:45Z</dcterms:created>
  <dcterms:modified xsi:type="dcterms:W3CDTF">2022-02-14T21:51:39Z</dcterms:modified>
</cp:coreProperties>
</file>