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Layouts/slideLayout8.xml" ContentType="application/vnd.openxmlformats-officedocument.presentationml.slideLayout+xml"/>
  <Override PartName="/ppt/theme/theme9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slideLayouts/slideLayout11.xml" ContentType="application/vnd.openxmlformats-officedocument.presentationml.slideLayout+xml"/>
  <Override PartName="/ppt/theme/theme12.xml" ContentType="application/vnd.openxmlformats-officedocument.theme+xml"/>
  <Override PartName="/ppt/slideLayouts/slideLayout1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2" r:id="rId3"/>
    <p:sldMasterId id="2147483653" r:id="rId4"/>
    <p:sldMasterId id="2147483655" r:id="rId5"/>
    <p:sldMasterId id="2147483657" r:id="rId6"/>
    <p:sldMasterId id="2147483659" r:id="rId7"/>
    <p:sldMasterId id="2147483661" r:id="rId8"/>
    <p:sldMasterId id="2147483663" r:id="rId9"/>
    <p:sldMasterId id="2147483665" r:id="rId10"/>
    <p:sldMasterId id="2147483667" r:id="rId11"/>
    <p:sldMasterId id="2147483669" r:id="rId12"/>
    <p:sldMasterId id="2147483671" r:id="rId13"/>
  </p:sldMasterIdLst>
  <p:notesMasterIdLst>
    <p:notesMasterId r:id="rId21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</p:sldIdLst>
  <p:sldSz cx="9144000" cy="5143500" type="screen16x9"/>
  <p:notesSz cx="6858000" cy="9117013"/>
  <p:embeddedFontLst>
    <p:embeddedFont>
      <p:font typeface="Comic Sans MS" panose="030F0702030302020204" pitchFamily="66" charset="0"/>
      <p:regular r:id="rId22"/>
      <p:bold r:id="rId23"/>
      <p:italic r:id="rId24"/>
      <p:boldItalic r:id="rId25"/>
    </p:embeddedFont>
    <p:embeddedFont>
      <p:font typeface="Tahoma" panose="020B0604030504040204" pitchFamily="3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jM1jp9RgFSGRicio89Qb5nk8pL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font" Target="fonts/font5.fntdata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font" Target="fonts/font3.fntdata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font" Target="fonts/font2.fntdata"/><Relationship Id="rId28" Type="http://customschemas.google.com/relationships/presentationmetadata" Target="meta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3737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598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598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00" name="Google Shape;200;p1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:notes"/>
          <p:cNvSpPr txBox="1"/>
          <p:nvPr/>
        </p:nvSpPr>
        <p:spPr>
          <a:xfrm>
            <a:off x="3884612" y="86598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6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:notes"/>
          <p:cNvSpPr txBox="1">
            <a:spLocks noGrp="1"/>
          </p:cNvSpPr>
          <p:nvPr>
            <p:ph type="body" idx="1"/>
          </p:nvPr>
        </p:nvSpPr>
        <p:spPr>
          <a:xfrm>
            <a:off x="685800" y="4387850"/>
            <a:ext cx="5486400" cy="3589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39825"/>
            <a:ext cx="5470525" cy="3076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ctrTitle"/>
          </p:nvPr>
        </p:nvSpPr>
        <p:spPr>
          <a:xfrm>
            <a:off x="1219200" y="1196579"/>
            <a:ext cx="7239000" cy="1777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i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ubTitle" idx="1"/>
          </p:nvPr>
        </p:nvSpPr>
        <p:spPr>
          <a:xfrm>
            <a:off x="1447800" y="3196829"/>
            <a:ext cx="6934200" cy="973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lv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5334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32004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68580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body" idx="1"/>
          </p:nvPr>
        </p:nvSpPr>
        <p:spPr>
          <a:xfrm rot="5400000">
            <a:off x="3027362" y="-733426"/>
            <a:ext cx="3089275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66" name="Google Shape;166;p28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>
            <a:spLocks noGrp="1"/>
          </p:cNvSpPr>
          <p:nvPr>
            <p:ph type="title"/>
          </p:nvPr>
        </p:nvSpPr>
        <p:spPr>
          <a:xfrm rot="5400000">
            <a:off x="5430838" y="1669654"/>
            <a:ext cx="4000500" cy="205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0"/>
          <p:cNvSpPr txBox="1">
            <a:spLocks noGrp="1"/>
          </p:cNvSpPr>
          <p:nvPr>
            <p:ph type="body" idx="1"/>
          </p:nvPr>
        </p:nvSpPr>
        <p:spPr>
          <a:xfrm rot="5400000">
            <a:off x="1246189" y="-308371"/>
            <a:ext cx="4000500" cy="6010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>
            <a:spLocks noGrp="1"/>
          </p:cNvSpPr>
          <p:nvPr>
            <p:ph type="title"/>
          </p:nvPr>
        </p:nvSpPr>
        <p:spPr>
          <a:xfrm>
            <a:off x="241300" y="696516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2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2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2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None/>
              <a:defRPr sz="1500"/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013"/>
              <a:buFont typeface="Tahoma"/>
              <a:buNone/>
              <a:defRPr sz="135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/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685800" y="1607344"/>
            <a:ext cx="3810000" cy="308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  <a:defRPr sz="2100"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4648200" y="1607344"/>
            <a:ext cx="3810000" cy="308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  <a:defRPr sz="2100"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1pPr>
            <a:lvl2pPr marL="914400" lvl="1" indent="-300037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1pPr>
            <a:lvl2pPr marL="914400" lvl="1" indent="-300037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4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Char char="•"/>
              <a:defRPr sz="2400"/>
            </a:lvl1pPr>
            <a:lvl2pPr marL="914400" lvl="1" indent="-328612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  <a:defRPr sz="21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–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Tahoma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None/>
              <a:defRPr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Tahoma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9pPr>
          </a:lstStyle>
          <a:p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/>
        </p:nvSpPr>
        <p:spPr>
          <a:xfrm>
            <a:off x="6692900" y="61912"/>
            <a:ext cx="2235200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</a:t>
            </a:r>
            <a:endParaRPr/>
          </a:p>
        </p:txBody>
      </p:sp>
      <p:pic>
        <p:nvPicPr>
          <p:cNvPr id="11" name="Google Shape;11;p8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5334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32004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68580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5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5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41" name="Google Shape;141;p25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7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7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57" name="Google Shape;157;p27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58" name="Google Shape;158;p27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1" name="Google Shape;161;p27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2" name="Google Shape;162;p27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9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9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72" name="Google Shape;172;p29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73" name="Google Shape;173;p29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74" name="Google Shape;174;p29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6" name="Google Shape;176;p29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7" name="Google Shape;177;p29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31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31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87" name="Google Shape;187;p31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88" name="Google Shape;188;p31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89" name="Google Shape;189;p31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0" name="Google Shape;190;p3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0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0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26" name="Google Shape;26;p10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2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3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3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49" name="Google Shape;49;p13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5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64" name="Google Shape;64;p15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9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1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1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12" name="Google Shape;112;p21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3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3"/>
          <p:cNvSpPr txBox="1"/>
          <p:nvPr/>
        </p:nvSpPr>
        <p:spPr>
          <a:xfrm>
            <a:off x="6484937" y="66675"/>
            <a:ext cx="26241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EvUp</a:t>
            </a:r>
            <a:endParaRPr/>
          </a:p>
        </p:txBody>
      </p:sp>
      <p:sp>
        <p:nvSpPr>
          <p:cNvPr id="125" name="Google Shape;125;p23"/>
          <p:cNvSpPr txBox="1"/>
          <p:nvPr/>
        </p:nvSpPr>
        <p:spPr>
          <a:xfrm>
            <a:off x="6553200" y="109537"/>
            <a:ext cx="2493962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EvUpdate Slide Set    </a:t>
            </a:r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"/>
          <p:cNvSpPr txBox="1">
            <a:spLocks noGrp="1"/>
          </p:cNvSpPr>
          <p:nvPr>
            <p:ph type="subTitle" idx="1"/>
          </p:nvPr>
        </p:nvSpPr>
        <p:spPr>
          <a:xfrm>
            <a:off x="539750" y="2787650"/>
            <a:ext cx="657225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r>
              <a:rPr lang="en-US" sz="23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Content Expert: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Names and #COI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r>
              <a:rPr lang="en-US" sz="23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Taskforce: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Name </a:t>
            </a:r>
            <a:endParaRPr/>
          </a:p>
        </p:txBody>
      </p:sp>
      <p:sp>
        <p:nvSpPr>
          <p:cNvPr id="204" name="Google Shape;204;p1"/>
          <p:cNvSpPr txBox="1">
            <a:spLocks noGrp="1"/>
          </p:cNvSpPr>
          <p:nvPr>
            <p:ph type="ctrTitle"/>
          </p:nvPr>
        </p:nvSpPr>
        <p:spPr>
          <a:xfrm>
            <a:off x="1485900" y="1657350"/>
            <a:ext cx="63436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Insert</a:t>
            </a:r>
            <a:r>
              <a:rPr lang="en-US" sz="2900" b="1" i="1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Short PICOST title</a:t>
            </a:r>
            <a:endParaRPr/>
          </a:p>
        </p:txBody>
      </p:sp>
      <p:sp>
        <p:nvSpPr>
          <p:cNvPr id="205" name="Google Shape;205;p1"/>
          <p:cNvSpPr txBox="1"/>
          <p:nvPr/>
        </p:nvSpPr>
        <p:spPr>
          <a:xfrm>
            <a:off x="2519362" y="411162"/>
            <a:ext cx="3613150" cy="147796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of 6 (no studies) to 10 slides (maximum) using standard format.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presentation time 5 mins.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Almost all information should be able to be cut and pasted from Evidence Update Worksheet.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Please delete these text boxes when not needed anymore.</a:t>
            </a:r>
            <a:endParaRPr/>
          </a:p>
        </p:txBody>
      </p:sp>
      <p:sp>
        <p:nvSpPr>
          <p:cNvPr id="206" name="Google Shape;206;p1"/>
          <p:cNvSpPr txBox="1"/>
          <p:nvPr/>
        </p:nvSpPr>
        <p:spPr>
          <a:xfrm>
            <a:off x="4787900" y="3975100"/>
            <a:ext cx="29146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presentation time 20 sec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"/>
          <p:cNvSpPr txBox="1">
            <a:spLocks noGrp="1"/>
          </p:cNvSpPr>
          <p:nvPr>
            <p:ph type="title"/>
          </p:nvPr>
        </p:nvSpPr>
        <p:spPr>
          <a:xfrm>
            <a:off x="1331912" y="149225"/>
            <a:ext cx="4643437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Evidence Update</a:t>
            </a:r>
            <a:endParaRPr/>
          </a:p>
        </p:txBody>
      </p:sp>
      <p:sp>
        <p:nvSpPr>
          <p:cNvPr id="212" name="Google Shape;212;p2"/>
          <p:cNvSpPr txBox="1">
            <a:spLocks noGrp="1"/>
          </p:cNvSpPr>
          <p:nvPr>
            <p:ph type="body" idx="1"/>
          </p:nvPr>
        </p:nvSpPr>
        <p:spPr>
          <a:xfrm>
            <a:off x="514350" y="1347787"/>
            <a:ext cx="58293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Was topic reviewed previously? Yes/No</a:t>
            </a:r>
            <a:endParaRPr/>
          </a:p>
          <a:p>
            <a:pPr marL="555625" lvl="1" indent="-25876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If yes, which year(s)</a:t>
            </a: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Yes/No Year</a:t>
            </a:r>
            <a:endParaRPr/>
          </a:p>
        </p:txBody>
      </p:sp>
      <p:sp>
        <p:nvSpPr>
          <p:cNvPr id="213" name="Google Shape;213;p2"/>
          <p:cNvSpPr txBox="1"/>
          <p:nvPr/>
        </p:nvSpPr>
        <p:spPr>
          <a:xfrm>
            <a:off x="4841875" y="4324350"/>
            <a:ext cx="30289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"/>
          <p:cNvSpPr txBox="1">
            <a:spLocks noGrp="1"/>
          </p:cNvSpPr>
          <p:nvPr>
            <p:ph type="title"/>
          </p:nvPr>
        </p:nvSpPr>
        <p:spPr>
          <a:xfrm>
            <a:off x="2171700" y="33337"/>
            <a:ext cx="256222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PICO</a:t>
            </a:r>
            <a:endParaRPr/>
          </a:p>
        </p:txBody>
      </p:sp>
      <p:sp>
        <p:nvSpPr>
          <p:cNvPr id="219" name="Google Shape;219;p3"/>
          <p:cNvSpPr txBox="1">
            <a:spLocks noGrp="1"/>
          </p:cNvSpPr>
          <p:nvPr>
            <p:ph type="body" idx="1"/>
          </p:nvPr>
        </p:nvSpPr>
        <p:spPr>
          <a:xfrm>
            <a:off x="395287" y="1492250"/>
            <a:ext cx="7091362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marR="0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2010? 2015? 2020? New topic?</a:t>
            </a:r>
            <a:endParaRPr/>
          </a:p>
          <a:p>
            <a:pPr marL="555625" marR="0" lvl="1" indent="-212725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Population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555625" marR="0" lvl="1" indent="-212725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Intervention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555625" marR="0" lvl="1" indent="-212725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Comparison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555625" marR="0" lvl="1" indent="-212725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Outcomes</a:t>
            </a:r>
            <a:endParaRPr/>
          </a:p>
        </p:txBody>
      </p:sp>
      <p:sp>
        <p:nvSpPr>
          <p:cNvPr id="220" name="Google Shape;220;p3"/>
          <p:cNvSpPr txBox="1"/>
          <p:nvPr/>
        </p:nvSpPr>
        <p:spPr>
          <a:xfrm>
            <a:off x="4733925" y="4624387"/>
            <a:ext cx="30289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Paste from PICOST.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"/>
          <p:cNvSpPr txBox="1">
            <a:spLocks noGrp="1"/>
          </p:cNvSpPr>
          <p:nvPr>
            <p:ph type="title"/>
          </p:nvPr>
        </p:nvSpPr>
        <p:spPr>
          <a:xfrm>
            <a:off x="2141537" y="87312"/>
            <a:ext cx="437515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Inclusion/Exclusion</a:t>
            </a:r>
            <a:b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&amp; Articles Found</a:t>
            </a:r>
            <a:endParaRPr/>
          </a:p>
        </p:txBody>
      </p:sp>
      <p:sp>
        <p:nvSpPr>
          <p:cNvPr id="226" name="Google Shape;226;p4"/>
          <p:cNvSpPr txBox="1">
            <a:spLocks noGrp="1"/>
          </p:cNvSpPr>
          <p:nvPr>
            <p:ph type="body" idx="1"/>
          </p:nvPr>
        </p:nvSpPr>
        <p:spPr>
          <a:xfrm>
            <a:off x="395287" y="1660525"/>
            <a:ext cx="7262812" cy="2795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List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Inclusion/Exclusion Criteria including dates searched</a:t>
            </a:r>
            <a:endParaRPr/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Insert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Number of Articles Found on Search</a:t>
            </a:r>
            <a:endParaRPr/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Insert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Number of Articles Finally Evaluated</a:t>
            </a:r>
            <a:endParaRPr/>
          </a:p>
          <a:p>
            <a:pPr marL="258763" lvl="0" indent="-112713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7" name="Google Shape;227;p4"/>
          <p:cNvSpPr txBox="1"/>
          <p:nvPr/>
        </p:nvSpPr>
        <p:spPr>
          <a:xfrm>
            <a:off x="4891087" y="4432300"/>
            <a:ext cx="30289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Paste (as picture or text) from SR.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"/>
          <p:cNvSpPr txBox="1">
            <a:spLocks noGrp="1"/>
          </p:cNvSpPr>
          <p:nvPr>
            <p:ph type="title"/>
          </p:nvPr>
        </p:nvSpPr>
        <p:spPr>
          <a:xfrm>
            <a:off x="2087562" y="87312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Narrative summary</a:t>
            </a:r>
            <a:endParaRPr/>
          </a:p>
        </p:txBody>
      </p:sp>
      <p:sp>
        <p:nvSpPr>
          <p:cNvPr id="233" name="Google Shape;233;p5"/>
          <p:cNvSpPr txBox="1">
            <a:spLocks noGrp="1"/>
          </p:cNvSpPr>
          <p:nvPr>
            <p:ph type="body" idx="1"/>
          </p:nvPr>
        </p:nvSpPr>
        <p:spPr>
          <a:xfrm>
            <a:off x="323850" y="1608137"/>
            <a:ext cx="813435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marR="0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Please insert narrative summary of findings here. May include tables if useful.</a:t>
            </a:r>
            <a:endParaRPr/>
          </a:p>
        </p:txBody>
      </p:sp>
      <p:sp>
        <p:nvSpPr>
          <p:cNvPr id="234" name="Google Shape;234;p5"/>
          <p:cNvSpPr txBox="1"/>
          <p:nvPr/>
        </p:nvSpPr>
        <p:spPr>
          <a:xfrm>
            <a:off x="4891087" y="4432300"/>
            <a:ext cx="30289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(minimum of one slide). Paste (as picture or text) from ScR.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"/>
          <p:cNvSpPr txBox="1">
            <a:spLocks noGrp="1"/>
          </p:cNvSpPr>
          <p:nvPr>
            <p:ph type="title"/>
          </p:nvPr>
        </p:nvSpPr>
        <p:spPr>
          <a:xfrm>
            <a:off x="2195512" y="141287"/>
            <a:ext cx="55626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Outcome of evidence update</a:t>
            </a:r>
            <a:endParaRPr/>
          </a:p>
        </p:txBody>
      </p:sp>
      <p:sp>
        <p:nvSpPr>
          <p:cNvPr id="240" name="Google Shape;240;p6"/>
          <p:cNvSpPr txBox="1">
            <a:spLocks noGrp="1"/>
          </p:cNvSpPr>
          <p:nvPr>
            <p:ph type="body" idx="1"/>
          </p:nvPr>
        </p:nvSpPr>
        <p:spPr>
          <a:xfrm>
            <a:off x="468312" y="1357312"/>
            <a:ext cx="7132637" cy="30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Escalated to SR (state what type and which PICO): Yes/No</a:t>
            </a:r>
            <a:endParaRPr/>
          </a:p>
          <a:p>
            <a:pPr marL="258761" lvl="0" indent="-258761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Impact on CoS or TR: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 existing CoSTR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no effect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await SR</a:t>
            </a:r>
            <a:endParaRPr/>
          </a:p>
        </p:txBody>
      </p:sp>
      <p:sp>
        <p:nvSpPr>
          <p:cNvPr id="241" name="Google Shape;241;p6"/>
          <p:cNvSpPr txBox="1"/>
          <p:nvPr/>
        </p:nvSpPr>
        <p:spPr>
          <a:xfrm>
            <a:off x="5275262" y="4030662"/>
            <a:ext cx="24574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(minimum of one slide). Estimated time &lt;60 sec.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"/>
          <p:cNvSpPr txBox="1">
            <a:spLocks noGrp="1"/>
          </p:cNvSpPr>
          <p:nvPr>
            <p:ph type="title"/>
          </p:nvPr>
        </p:nvSpPr>
        <p:spPr>
          <a:xfrm>
            <a:off x="2141537" y="87312"/>
            <a:ext cx="42672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Gaps </a:t>
            </a:r>
            <a:b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(eg. ETT vs BVM)</a:t>
            </a:r>
            <a:endParaRPr/>
          </a:p>
        </p:txBody>
      </p:sp>
      <p:sp>
        <p:nvSpPr>
          <p:cNvPr id="247" name="Google Shape;247;p7"/>
          <p:cNvSpPr txBox="1">
            <a:spLocks noGrp="1"/>
          </p:cNvSpPr>
          <p:nvPr>
            <p:ph type="body" idx="1"/>
          </p:nvPr>
        </p:nvSpPr>
        <p:spPr>
          <a:xfrm>
            <a:off x="539750" y="1714500"/>
            <a:ext cx="7232650" cy="319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 specific PICOs that would be helpful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Relationship with training to ETT success</a:t>
            </a:r>
            <a:endParaRPr/>
          </a:p>
          <a:p>
            <a:pPr marL="258761" lvl="0" indent="-258761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Specific research required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in-hospital airway studies </a:t>
            </a:r>
            <a:r>
              <a:rPr lang="en-US" sz="23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sp>
        <p:nvSpPr>
          <p:cNvPr id="248" name="Google Shape;248;p7"/>
          <p:cNvSpPr txBox="1"/>
          <p:nvPr/>
        </p:nvSpPr>
        <p:spPr>
          <a:xfrm>
            <a:off x="5437187" y="4354512"/>
            <a:ext cx="23431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(one slide only). Estimated time &lt;30 sec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320</Words>
  <Application>Microsoft Office PowerPoint</Application>
  <PresentationFormat>On-screen Show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7</vt:i4>
      </vt:variant>
    </vt:vector>
  </HeadingPairs>
  <TitlesOfParts>
    <vt:vector size="24" baseType="lpstr">
      <vt:lpstr>Arial</vt:lpstr>
      <vt:lpstr>Tahoma</vt:lpstr>
      <vt:lpstr>Times New Roman</vt:lpstr>
      <vt:lpstr>Comic Sans MS</vt:lpstr>
      <vt:lpstr>1_ILCOR</vt:lpstr>
      <vt:lpstr>2_ILCOR</vt:lpstr>
      <vt:lpstr>ILCOR</vt:lpstr>
      <vt:lpstr>3_ILCOR</vt:lpstr>
      <vt:lpstr>4_ILCOR</vt:lpstr>
      <vt:lpstr>5_ILCOR</vt:lpstr>
      <vt:lpstr>6_ILCOR</vt:lpstr>
      <vt:lpstr>7_ILCOR</vt:lpstr>
      <vt:lpstr>8_ILCOR</vt:lpstr>
      <vt:lpstr>9_ILCOR</vt:lpstr>
      <vt:lpstr>10_ILCOR</vt:lpstr>
      <vt:lpstr>11_ILCOR</vt:lpstr>
      <vt:lpstr>12_ILCOR</vt:lpstr>
      <vt:lpstr>Insert Short PICOST title</vt:lpstr>
      <vt:lpstr>Evidence Update</vt:lpstr>
      <vt:lpstr>PICO</vt:lpstr>
      <vt:lpstr>Inclusion/Exclusion &amp; Articles Found</vt:lpstr>
      <vt:lpstr>Narrative summary</vt:lpstr>
      <vt:lpstr>Outcome of evidence update</vt:lpstr>
      <vt:lpstr>Knowledge Gaps  (eg. ETT vs BVM)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Short PICOST title</dc:title>
  <dc:creator>jturner</dc:creator>
  <cp:lastModifiedBy>laurie morrison</cp:lastModifiedBy>
  <cp:revision>1</cp:revision>
  <dcterms:created xsi:type="dcterms:W3CDTF">2003-10-17T15:31:45Z</dcterms:created>
  <dcterms:modified xsi:type="dcterms:W3CDTF">2022-02-14T21:42:09Z</dcterms:modified>
</cp:coreProperties>
</file>