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8"/>
  </p:notesMasterIdLst>
  <p:sldIdLst>
    <p:sldId id="336" r:id="rId3"/>
    <p:sldId id="345" r:id="rId4"/>
    <p:sldId id="342" r:id="rId5"/>
    <p:sldId id="343" r:id="rId6"/>
    <p:sldId id="34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9" autoAdjust="0"/>
    <p:restoredTop sz="84259" autoAdjust="0"/>
  </p:normalViewPr>
  <p:slideViewPr>
    <p:cSldViewPr snapToGrid="0" snapToObjects="1">
      <p:cViewPr varScale="1">
        <p:scale>
          <a:sx n="93" d="100"/>
          <a:sy n="93" d="100"/>
        </p:scale>
        <p:origin x="1432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51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C25BF-3C56-4BD9-93B4-99C39D3B124C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F0CF4-3F4E-4E9B-A34A-144C5655E0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07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Optional slide in case description of ILCOR needed</a:t>
            </a:r>
          </a:p>
          <a:p>
            <a:endParaRPr lang="en-GB" dirty="0"/>
          </a:p>
          <a:p>
            <a:r>
              <a:rPr lang="en-GB" dirty="0"/>
              <a:t>ILCOR = International Liaison Committee on Resuscitation</a:t>
            </a:r>
          </a:p>
          <a:p>
            <a:endParaRPr lang="en-GB" dirty="0"/>
          </a:p>
          <a:p>
            <a:r>
              <a:rPr lang="en-GB" dirty="0"/>
              <a:t>Comprises 7 regional councils: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Heart &amp;</a:t>
            </a:r>
            <a:r>
              <a:rPr lang="en-GB" baseline="0" dirty="0"/>
              <a:t> Stroke Foundation of Canada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American Heart Association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err="1"/>
              <a:t>InterAmerican</a:t>
            </a:r>
            <a:r>
              <a:rPr lang="en-GB" baseline="0" dirty="0"/>
              <a:t> Heart Foundation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European Resuscitation Council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Resuscitation Council of Southern Africa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Resuscitation Council of Asia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Australian and New</a:t>
            </a:r>
            <a:r>
              <a:rPr lang="en-GB" baseline="0" dirty="0"/>
              <a:t> Zealand Committee on Resuscitation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F0CF4-3F4E-4E9B-A34A-144C5655E01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31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22BA-FE00-5A41-86AD-09F082B4BC2D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504F-F5E6-CD45-8BFA-7B870166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6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22BA-FE00-5A41-86AD-09F082B4BC2D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504F-F5E6-CD45-8BFA-7B870166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0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22BA-FE00-5A41-86AD-09F082B4BC2D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504F-F5E6-CD45-8BFA-7B870166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0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424387" y="291117"/>
            <a:ext cx="6836395" cy="1470025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95237" y="2233448"/>
            <a:ext cx="8534400" cy="15572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74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22BA-FE00-5A41-86AD-09F082B4BC2D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504F-F5E6-CD45-8BFA-7B870166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7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22BA-FE00-5A41-86AD-09F082B4BC2D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504F-F5E6-CD45-8BFA-7B870166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9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750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22BA-FE00-5A41-86AD-09F082B4BC2D}" type="datetimeFigureOut">
              <a:rPr lang="en-US" smtClean="0"/>
              <a:t>4/12/18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504F-F5E6-CD45-8BFA-7B870166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22BA-FE00-5A41-86AD-09F082B4BC2D}" type="datetimeFigureOut">
              <a:rPr lang="en-US" smtClean="0"/>
              <a:t>4/12/18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504F-F5E6-CD45-8BFA-7B870166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7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22BA-FE00-5A41-86AD-09F082B4BC2D}" type="datetimeFigureOut">
              <a:rPr lang="en-US" smtClean="0"/>
              <a:t>4/12/18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2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22BA-FE00-5A41-86AD-09F082B4BC2D}" type="datetimeFigureOut">
              <a:rPr lang="en-US" smtClean="0"/>
              <a:t>4/12/18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504F-F5E6-CD45-8BFA-7B870166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4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22BA-FE00-5A41-86AD-09F082B4BC2D}" type="datetimeFigureOut">
              <a:rPr lang="en-US" smtClean="0"/>
              <a:t>4/12/18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504F-F5E6-CD45-8BFA-7B870166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0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B22BA-FE00-5A41-86AD-09F082B4BC2D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C504F-F5E6-CD45-8BFA-7B870166836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-8920" y="6486525"/>
            <a:ext cx="12200920" cy="0"/>
          </a:xfrm>
          <a:prstGeom prst="line">
            <a:avLst/>
          </a:prstGeom>
          <a:gradFill flip="none" rotWithShape="1">
            <a:gsLst>
              <a:gs pos="85000">
                <a:srgbClr val="0F3B5F"/>
              </a:gs>
              <a:gs pos="8000">
                <a:schemeClr val="bg1"/>
              </a:gs>
              <a:gs pos="0">
                <a:srgbClr val="0F3B5F"/>
              </a:gs>
              <a:gs pos="51000">
                <a:schemeClr val="bg1"/>
              </a:gs>
              <a:gs pos="100000">
                <a:srgbClr val="0F3B5F"/>
              </a:gs>
            </a:gsLst>
            <a:lin ang="0" scaled="1"/>
            <a:tileRect/>
          </a:gradFill>
          <a:ln w="38100">
            <a:gradFill flip="none" rotWithShape="1">
              <a:gsLst>
                <a:gs pos="885">
                  <a:srgbClr val="C00000"/>
                </a:gs>
                <a:gs pos="48000">
                  <a:schemeClr val="bg1"/>
                </a:gs>
                <a:gs pos="8000">
                  <a:schemeClr val="bg1"/>
                </a:gs>
                <a:gs pos="100000">
                  <a:srgbClr val="C000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 userDrawn="1"/>
        </p:nvSpPr>
        <p:spPr>
          <a:xfrm flipH="1">
            <a:off x="0" y="6524627"/>
            <a:ext cx="12192000" cy="333375"/>
          </a:xfrm>
          <a:prstGeom prst="rect">
            <a:avLst/>
          </a:prstGeom>
          <a:gradFill flip="none" rotWithShape="1">
            <a:gsLst>
              <a:gs pos="85000">
                <a:srgbClr val="0F3B5F"/>
              </a:gs>
              <a:gs pos="8000">
                <a:schemeClr val="bg1"/>
              </a:gs>
              <a:gs pos="0">
                <a:srgbClr val="0F3B5F"/>
              </a:gs>
              <a:gs pos="51000">
                <a:schemeClr val="bg1"/>
              </a:gs>
              <a:gs pos="100000">
                <a:srgbClr val="0F3B5F"/>
              </a:gs>
            </a:gsLst>
            <a:lin ang="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9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7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freeclipartimage.com/storage/upload/world-map-clip-art/world-map-clip-art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04" y="185396"/>
            <a:ext cx="11264106" cy="62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592" y="2097880"/>
            <a:ext cx="16192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040" y="1762124"/>
            <a:ext cx="16383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767241"/>
            <a:ext cx="2535867" cy="853742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050" y="5067300"/>
            <a:ext cx="16192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78" y="4310062"/>
            <a:ext cx="13335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66" y="4052887"/>
            <a:ext cx="1905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156" y="2626518"/>
            <a:ext cx="1161787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4052887"/>
            <a:ext cx="20288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21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World Restart a Heart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7" y="1285496"/>
            <a:ext cx="1994078" cy="201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8" y="3465033"/>
            <a:ext cx="2122508" cy="210524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003827" y="1690689"/>
            <a:ext cx="9040927" cy="4312547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59888" y="1690688"/>
            <a:ext cx="8832112" cy="4576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Bystander CPR associated with better outcomes</a:t>
            </a:r>
          </a:p>
          <a:p>
            <a:r>
              <a:rPr lang="en-GB" dirty="0"/>
              <a:t>Global lay bystander CPR rates vary significantly 5-80%</a:t>
            </a:r>
          </a:p>
          <a:p>
            <a:r>
              <a:rPr lang="en-GB" dirty="0"/>
              <a:t>Bystanders witness collapse &gt;50% cases</a:t>
            </a:r>
          </a:p>
          <a:p>
            <a:r>
              <a:rPr lang="en-GB" dirty="0"/>
              <a:t>Countries with higher bystander CPR rates have better survival rates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33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World Restart a Heart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7" y="1285496"/>
            <a:ext cx="2008348" cy="201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8" y="3465033"/>
            <a:ext cx="2122508" cy="210524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003827" y="1690689"/>
            <a:ext cx="9040927" cy="4312547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100" dirty="0"/>
              <a:t>“Save more lives globally through resuscitation”</a:t>
            </a:r>
          </a:p>
          <a:p>
            <a:endParaRPr lang="en-GB" dirty="0"/>
          </a:p>
          <a:p>
            <a:pPr marL="0" indent="0">
              <a:buNone/>
            </a:pPr>
            <a:endParaRPr lang="en-GB" sz="3100" u="sng" dirty="0"/>
          </a:p>
          <a:p>
            <a:pPr marL="0" indent="0">
              <a:buNone/>
            </a:pPr>
            <a:r>
              <a:rPr lang="en-GB" sz="3100" u="sng" dirty="0"/>
              <a:t>WRAH Primary Goals</a:t>
            </a:r>
          </a:p>
          <a:p>
            <a:r>
              <a:rPr lang="en-GB" sz="3100" dirty="0"/>
              <a:t>Increase cardiac arrest awareness </a:t>
            </a:r>
          </a:p>
          <a:p>
            <a:r>
              <a:rPr lang="en-GB" sz="3100" dirty="0"/>
              <a:t>Increase bystander CPR rates worldwide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65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World Restart a Heart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7" y="1285496"/>
            <a:ext cx="2008348" cy="201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8" y="3465033"/>
            <a:ext cx="2122508" cy="210524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003827" y="1690689"/>
            <a:ext cx="9040927" cy="4312547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100" dirty="0"/>
              <a:t>“Save more lives globally through resuscitation”</a:t>
            </a:r>
          </a:p>
          <a:p>
            <a:endParaRPr lang="en-GB" dirty="0"/>
          </a:p>
          <a:p>
            <a:pPr marL="0" indent="0">
              <a:buNone/>
            </a:pPr>
            <a:endParaRPr lang="en-GB" sz="3100" u="sng" dirty="0"/>
          </a:p>
          <a:p>
            <a:r>
              <a:rPr lang="en-GB" sz="3100" dirty="0"/>
              <a:t>On or around </a:t>
            </a:r>
            <a:r>
              <a:rPr lang="en-GB" sz="3100" b="1" dirty="0"/>
              <a:t>16 October 2018 </a:t>
            </a:r>
          </a:p>
          <a:p>
            <a:r>
              <a:rPr lang="en-GB" sz="3100" dirty="0"/>
              <a:t>Global engagement </a:t>
            </a:r>
          </a:p>
          <a:p>
            <a:r>
              <a:rPr lang="en-GB" sz="3100" dirty="0"/>
              <a:t>Not limited to teaching children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67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World Restart a Heart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7" y="1285496"/>
            <a:ext cx="2008348" cy="201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8" y="3465033"/>
            <a:ext cx="2160610" cy="210524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003827" y="1690689"/>
            <a:ext cx="9040927" cy="4312547"/>
          </a:xfrm>
          <a:prstGeom prst="rect">
            <a:avLst/>
          </a:prstGeom>
        </p:spPr>
        <p:txBody>
          <a:bodyPr vert="horz" lIns="91436" tIns="45719" rIns="91436" bIns="45719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20000"/>
              </a:spcBef>
              <a:buClr>
                <a:srgbClr val="99CCCC"/>
              </a:buClr>
              <a:buSzPct val="85000"/>
              <a:buNone/>
            </a:pPr>
            <a:r>
              <a:rPr lang="en-GB" sz="3200" dirty="0">
                <a:solidFill>
                  <a:srgbClr val="333333">
                    <a:lumMod val="90000"/>
                    <a:lumOff val="10000"/>
                  </a:srgbClr>
                </a:solidFill>
              </a:rPr>
              <a:t>“All Citizens of the World can Save a Life!”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3100" u="sng" dirty="0"/>
          </a:p>
          <a:p>
            <a:pPr marL="0" indent="0">
              <a:lnSpc>
                <a:spcPct val="100000"/>
              </a:lnSpc>
              <a:spcBef>
                <a:spcPct val="20000"/>
              </a:spcBef>
              <a:buClr>
                <a:srgbClr val="99CCCC"/>
              </a:buClr>
              <a:buSzPct val="85000"/>
              <a:buNone/>
            </a:pPr>
            <a:r>
              <a:rPr lang="en-GB" sz="3100" dirty="0">
                <a:solidFill>
                  <a:srgbClr val="333333">
                    <a:lumMod val="90000"/>
                    <a:lumOff val="10000"/>
                  </a:srgbClr>
                </a:solidFill>
              </a:rPr>
              <a:t>	    #</a:t>
            </a:r>
            <a:r>
              <a:rPr lang="en-GB" sz="3100" dirty="0" err="1">
                <a:solidFill>
                  <a:srgbClr val="333333">
                    <a:lumMod val="90000"/>
                    <a:lumOff val="10000"/>
                  </a:srgbClr>
                </a:solidFill>
              </a:rPr>
              <a:t>worldrestartaheart</a:t>
            </a:r>
            <a:endParaRPr lang="en-GB" sz="3100" dirty="0">
              <a:solidFill>
                <a:srgbClr val="333333">
                  <a:lumMod val="90000"/>
                  <a:lumOff val="10000"/>
                </a:srgbClr>
              </a:solidFill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Clr>
                <a:srgbClr val="99CCCC"/>
              </a:buClr>
              <a:buSzPct val="85000"/>
              <a:buNone/>
            </a:pPr>
            <a:endParaRPr lang="en-GB" sz="3100" dirty="0">
              <a:solidFill>
                <a:srgbClr val="333333">
                  <a:lumMod val="90000"/>
                  <a:lumOff val="10000"/>
                </a:srgbClr>
              </a:solidFill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Clr>
                <a:srgbClr val="99CCCC"/>
              </a:buClr>
              <a:buSzPct val="85000"/>
              <a:buNone/>
            </a:pPr>
            <a:r>
              <a:rPr lang="en-GB" sz="3100">
                <a:solidFill>
                  <a:srgbClr val="333333">
                    <a:lumMod val="90000"/>
                    <a:lumOff val="10000"/>
                  </a:srgbClr>
                </a:solidFill>
              </a:rPr>
              <a:t>	     </a:t>
            </a:r>
            <a:r>
              <a:rPr lang="en-GB" sz="3100">
                <a:solidFill>
                  <a:srgbClr val="333333">
                    <a:lumMod val="90000"/>
                    <a:lumOff val="10000"/>
                  </a:srgbClr>
                </a:solidFill>
                <a:hlinkClick r:id="" action="ppaction://noaction"/>
              </a:rPr>
              <a:t>www.ilcor.org</a:t>
            </a:r>
            <a:r>
              <a:rPr lang="en-GB" sz="3100" dirty="0">
                <a:solidFill>
                  <a:srgbClr val="333333">
                    <a:lumMod val="90000"/>
                    <a:lumOff val="10000"/>
                  </a:srgbClr>
                </a:solidFill>
                <a:hlinkClick r:id="" action="ppaction://noaction"/>
              </a:rPr>
              <a:t>/wrah</a:t>
            </a:r>
            <a:r>
              <a:rPr lang="en-GB" sz="3100" dirty="0">
                <a:solidFill>
                  <a:srgbClr val="333333">
                    <a:lumMod val="90000"/>
                    <a:lumOff val="10000"/>
                  </a:srgbClr>
                </a:solidFill>
              </a:rPr>
              <a:t> </a:t>
            </a:r>
          </a:p>
          <a:p>
            <a:pPr marL="0" indent="0">
              <a:buNone/>
            </a:pPr>
            <a:endParaRPr lang="en-GB" sz="2600" b="1" u="sng" dirty="0"/>
          </a:p>
          <a:p>
            <a:pPr marL="0" indent="0">
              <a:buNone/>
            </a:pPr>
            <a:r>
              <a:rPr lang="en-GB" sz="2600" b="1" u="sng" dirty="0"/>
              <a:t>CALL TO ACTION</a:t>
            </a:r>
          </a:p>
          <a:p>
            <a:r>
              <a:rPr lang="en-GB" sz="2600" dirty="0"/>
              <a:t>Contact your regional council to help make WRAH 2018 a success!</a:t>
            </a:r>
          </a:p>
          <a:p>
            <a:endParaRPr lang="en-GB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745" y="2992668"/>
            <a:ext cx="619679" cy="61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0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152</Words>
  <Application>Microsoft Macintosh PowerPoint</Application>
  <PresentationFormat>Widescreen</PresentationFormat>
  <Paragraphs>42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2_Custom Design</vt:lpstr>
      <vt:lpstr>PowerPoint Presentation</vt:lpstr>
      <vt:lpstr>World Restart a Heart</vt:lpstr>
      <vt:lpstr>World Restart a Heart</vt:lpstr>
      <vt:lpstr>World Restart a Heart</vt:lpstr>
      <vt:lpstr>World Restart a Heart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should we teach and when?</dc:title>
  <dc:creator>Microsoft Office User</dc:creator>
  <cp:lastModifiedBy>Heleen Van Grootven</cp:lastModifiedBy>
  <cp:revision>71</cp:revision>
  <dcterms:created xsi:type="dcterms:W3CDTF">2016-02-22T09:28:54Z</dcterms:created>
  <dcterms:modified xsi:type="dcterms:W3CDTF">2018-04-12T14:57:51Z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nDIP File ID">
    <vt:lpwstr>01b89475-b6f8-4d22-84bb-8aebe4ad3fe1</vt:lpwstr>
  </property>
</Properties>
</file>